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2"/>
  </p:notesMasterIdLst>
  <p:sldIdLst>
    <p:sldId id="353" r:id="rId2"/>
    <p:sldId id="256" r:id="rId3"/>
    <p:sldId id="263" r:id="rId4"/>
    <p:sldId id="257" r:id="rId5"/>
    <p:sldId id="258" r:id="rId6"/>
    <p:sldId id="259" r:id="rId7"/>
    <p:sldId id="260" r:id="rId8"/>
    <p:sldId id="261" r:id="rId9"/>
    <p:sldId id="262" r:id="rId10"/>
    <p:sldId id="325" r:id="rId11"/>
    <p:sldId id="326" r:id="rId12"/>
    <p:sldId id="264" r:id="rId13"/>
    <p:sldId id="337" r:id="rId14"/>
    <p:sldId id="338" r:id="rId15"/>
    <p:sldId id="339" r:id="rId16"/>
    <p:sldId id="266" r:id="rId17"/>
    <p:sldId id="267" r:id="rId18"/>
    <p:sldId id="347" r:id="rId19"/>
    <p:sldId id="268" r:id="rId20"/>
    <p:sldId id="269" r:id="rId21"/>
    <p:sldId id="342" r:id="rId22"/>
    <p:sldId id="343" r:id="rId23"/>
    <p:sldId id="344" r:id="rId24"/>
    <p:sldId id="345" r:id="rId25"/>
    <p:sldId id="270" r:id="rId26"/>
    <p:sldId id="349" r:id="rId27"/>
    <p:sldId id="346" r:id="rId28"/>
    <p:sldId id="350" r:id="rId29"/>
    <p:sldId id="351" r:id="rId30"/>
    <p:sldId id="313" r:id="rId31"/>
    <p:sldId id="315" r:id="rId32"/>
    <p:sldId id="314" r:id="rId33"/>
    <p:sldId id="324" r:id="rId34"/>
    <p:sldId id="265" r:id="rId35"/>
    <p:sldId id="323" r:id="rId36"/>
    <p:sldId id="273" r:id="rId37"/>
    <p:sldId id="272" r:id="rId38"/>
    <p:sldId id="312" r:id="rId39"/>
    <p:sldId id="311" r:id="rId40"/>
    <p:sldId id="271" r:id="rId41"/>
    <p:sldId id="274" r:id="rId42"/>
    <p:sldId id="276" r:id="rId43"/>
    <p:sldId id="277" r:id="rId44"/>
    <p:sldId id="275" r:id="rId45"/>
    <p:sldId id="278" r:id="rId46"/>
    <p:sldId id="279" r:id="rId47"/>
    <p:sldId id="281" r:id="rId48"/>
    <p:sldId id="280" r:id="rId49"/>
    <p:sldId id="282" r:id="rId50"/>
    <p:sldId id="283" r:id="rId51"/>
    <p:sldId id="284" r:id="rId52"/>
    <p:sldId id="285" r:id="rId53"/>
    <p:sldId id="286" r:id="rId54"/>
    <p:sldId id="289" r:id="rId55"/>
    <p:sldId id="290" r:id="rId56"/>
    <p:sldId id="307" r:id="rId57"/>
    <p:sldId id="291" r:id="rId58"/>
    <p:sldId id="287" r:id="rId59"/>
    <p:sldId id="305" r:id="rId60"/>
    <p:sldId id="288" r:id="rId61"/>
    <p:sldId id="292" r:id="rId62"/>
    <p:sldId id="293" r:id="rId63"/>
    <p:sldId id="294" r:id="rId64"/>
    <p:sldId id="295" r:id="rId65"/>
    <p:sldId id="306" r:id="rId66"/>
    <p:sldId id="301" r:id="rId67"/>
    <p:sldId id="302" r:id="rId68"/>
    <p:sldId id="304" r:id="rId69"/>
    <p:sldId id="303" r:id="rId70"/>
    <p:sldId id="299" r:id="rId71"/>
    <p:sldId id="300" r:id="rId72"/>
    <p:sldId id="316" r:id="rId73"/>
    <p:sldId id="309" r:id="rId74"/>
    <p:sldId id="327" r:id="rId75"/>
    <p:sldId id="328" r:id="rId76"/>
    <p:sldId id="329" r:id="rId77"/>
    <p:sldId id="330" r:id="rId78"/>
    <p:sldId id="296" r:id="rId79"/>
    <p:sldId id="308" r:id="rId80"/>
    <p:sldId id="297" r:id="rId81"/>
    <p:sldId id="298" r:id="rId82"/>
    <p:sldId id="341" r:id="rId83"/>
    <p:sldId id="348" r:id="rId84"/>
    <p:sldId id="331" r:id="rId85"/>
    <p:sldId id="332" r:id="rId86"/>
    <p:sldId id="333" r:id="rId87"/>
    <p:sldId id="334" r:id="rId88"/>
    <p:sldId id="335" r:id="rId89"/>
    <p:sldId id="336" r:id="rId90"/>
    <p:sldId id="352" r:id="rId91"/>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B8FCB"/>
    <a:srgbClr val="008AC9"/>
    <a:srgbClr val="6CBCE0"/>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339" autoAdjust="0"/>
    <p:restoredTop sz="94660"/>
  </p:normalViewPr>
  <p:slideViewPr>
    <p:cSldViewPr snapToGrid="0">
      <p:cViewPr varScale="1">
        <p:scale>
          <a:sx n="116" d="100"/>
          <a:sy n="116" d="100"/>
        </p:scale>
        <p:origin x="120" y="336"/>
      </p:cViewPr>
      <p:guideLst>
        <p:guide orient="horz" pos="2160"/>
        <p:guide pos="3840"/>
      </p:guideLst>
    </p:cSldViewPr>
  </p:slideViewPr>
  <p:notesTextViewPr>
    <p:cViewPr>
      <p:scale>
        <a:sx n="1" d="1"/>
        <a:sy n="1" d="1"/>
      </p:scale>
      <p:origin x="0" y="0"/>
    </p:cViewPr>
  </p:notesTextViewPr>
  <p:sorterViewPr>
    <p:cViewPr>
      <p:scale>
        <a:sx n="125" d="100"/>
        <a:sy n="125"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microsoft.com/office/2016/11/relationships/changesInfo" Target="changesInfos/changesInfo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B5167A4F-22E1-463A-A0ED-E5819088B54B}"/>
    <pc:docChg chg="modSld">
      <pc:chgData name="" userId="" providerId="" clId="Web-{B5167A4F-22E1-463A-A0ED-E5819088B54B}" dt="2019-03-12T07:59:46.749" v="0"/>
      <pc:docMkLst>
        <pc:docMk/>
      </pc:docMkLst>
      <pc:sldChg chg="delSp">
        <pc:chgData name="" userId="" providerId="" clId="Web-{B5167A4F-22E1-463A-A0ED-E5819088B54B}" dt="2019-03-12T07:59:46.749" v="0"/>
        <pc:sldMkLst>
          <pc:docMk/>
          <pc:sldMk cId="816315344" sldId="256"/>
        </pc:sldMkLst>
        <pc:picChg chg="del">
          <ac:chgData name="" userId="" providerId="" clId="Web-{B5167A4F-22E1-463A-A0ED-E5819088B54B}" dt="2019-03-12T07:59:46.749" v="0"/>
          <ac:picMkLst>
            <pc:docMk/>
            <pc:sldMk cId="816315344" sldId="256"/>
            <ac:picMk id="8" creationId="{ECB32428-2E40-45C7-96BE-EB44876A22A6}"/>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96B50BB-6FCE-4F31-AFCB-610E2E094D90}" type="datetimeFigureOut">
              <a:rPr lang="it-IT" smtClean="0"/>
              <a:t>06/10/2019</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B759D2-288B-47AF-8CD2-3BC4397299FC}" type="slidenum">
              <a:rPr lang="it-IT" smtClean="0"/>
              <a:t>‹N›</a:t>
            </a:fld>
            <a:endParaRPr lang="it-IT"/>
          </a:p>
        </p:txBody>
      </p:sp>
    </p:spTree>
    <p:extLst>
      <p:ext uri="{BB962C8B-B14F-4D97-AF65-F5344CB8AC3E}">
        <p14:creationId xmlns:p14="http://schemas.microsoft.com/office/powerpoint/2010/main" val="14364809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197C263-C3C5-448D-89E5-6BFF26E5C966}"/>
              </a:ext>
            </a:extLst>
          </p:cNvPr>
          <p:cNvSpPr>
            <a:spLocks noGrp="1"/>
          </p:cNvSpPr>
          <p:nvPr>
            <p:ph type="ctrTitle"/>
          </p:nvPr>
        </p:nvSpPr>
        <p:spPr>
          <a:xfrm>
            <a:off x="1524000" y="1122363"/>
            <a:ext cx="9144000" cy="2387600"/>
          </a:xfrm>
        </p:spPr>
        <p:txBody>
          <a:bodyPr anchor="b"/>
          <a:lstStyle>
            <a:lvl1pPr algn="ctr">
              <a:defRPr sz="6000">
                <a:solidFill>
                  <a:schemeClr val="accent2">
                    <a:lumMod val="75000"/>
                  </a:schemeClr>
                </a:solidFill>
                <a:latin typeface="Franklin Gothic Medium Cond" panose="020B0606030402020204" pitchFamily="34" charset="0"/>
              </a:defRPr>
            </a:lvl1pPr>
          </a:lstStyle>
          <a:p>
            <a:r>
              <a:rPr lang="it-IT" dirty="0"/>
              <a:t>Fare clic per modificare lo stile del titolo dello schema</a:t>
            </a:r>
          </a:p>
        </p:txBody>
      </p:sp>
      <p:sp>
        <p:nvSpPr>
          <p:cNvPr id="3" name="Sottotitolo 2">
            <a:extLst>
              <a:ext uri="{FF2B5EF4-FFF2-40B4-BE49-F238E27FC236}">
                <a16:creationId xmlns:a16="http://schemas.microsoft.com/office/drawing/2014/main" id="{723037E8-C5D5-4C89-AF95-85031F1D8F50}"/>
              </a:ext>
            </a:extLst>
          </p:cNvPr>
          <p:cNvSpPr>
            <a:spLocks noGrp="1"/>
          </p:cNvSpPr>
          <p:nvPr>
            <p:ph type="subTitle" idx="1"/>
          </p:nvPr>
        </p:nvSpPr>
        <p:spPr>
          <a:xfrm>
            <a:off x="1524000" y="3602038"/>
            <a:ext cx="9144000" cy="1655762"/>
          </a:xfrm>
        </p:spPr>
        <p:txBody>
          <a:bodyPr/>
          <a:lstStyle>
            <a:lvl1pPr marL="0" indent="0" algn="ctr">
              <a:buNone/>
              <a:defRPr sz="2400">
                <a:solidFill>
                  <a:schemeClr val="bg2">
                    <a:lumMod val="25000"/>
                  </a:schemeClr>
                </a:solidFill>
                <a:latin typeface="Franklin Gothic Demi Cond" panose="020B07060304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Tree>
    <p:extLst>
      <p:ext uri="{BB962C8B-B14F-4D97-AF65-F5344CB8AC3E}">
        <p14:creationId xmlns:p14="http://schemas.microsoft.com/office/powerpoint/2010/main" val="23166810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0C3E73A-0342-479B-9718-CB23505409DC}"/>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A56E8142-96EC-4454-8369-70C8BAB2A99C}"/>
              </a:ext>
            </a:extLst>
          </p:cNvPr>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6DAE5D04-7930-4000-8998-55B399290106}"/>
              </a:ext>
            </a:extLst>
          </p:cNvPr>
          <p:cNvSpPr>
            <a:spLocks noGrp="1"/>
          </p:cNvSpPr>
          <p:nvPr>
            <p:ph type="dt" sz="half" idx="10"/>
          </p:nvPr>
        </p:nvSpPr>
        <p:spPr/>
        <p:txBody>
          <a:bodyPr/>
          <a:lstStyle/>
          <a:p>
            <a:fld id="{2813A1A6-7305-4B8E-A51C-801BC509DC10}" type="datetime1">
              <a:rPr lang="it-IT" smtClean="0"/>
              <a:t>06/10/2019</a:t>
            </a:fld>
            <a:endParaRPr lang="it-IT"/>
          </a:p>
        </p:txBody>
      </p:sp>
      <p:sp>
        <p:nvSpPr>
          <p:cNvPr id="5" name="Segnaposto piè di pagina 4">
            <a:extLst>
              <a:ext uri="{FF2B5EF4-FFF2-40B4-BE49-F238E27FC236}">
                <a16:creationId xmlns:a16="http://schemas.microsoft.com/office/drawing/2014/main" id="{DEFFD59B-8FA1-4792-AF58-DC801FCC447E}"/>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C3D2E29E-2F7F-455E-9B34-DC8CA28A7D10}"/>
              </a:ext>
            </a:extLst>
          </p:cNvPr>
          <p:cNvSpPr>
            <a:spLocks noGrp="1"/>
          </p:cNvSpPr>
          <p:nvPr>
            <p:ph type="sldNum" sz="quarter" idx="12"/>
          </p:nvPr>
        </p:nvSpPr>
        <p:spPr/>
        <p:txBody>
          <a:bodyPr/>
          <a:lstStyle/>
          <a:p>
            <a:fld id="{7857964D-D274-47FD-9A15-376DFE8DF902}" type="slidenum">
              <a:rPr lang="it-IT" smtClean="0"/>
              <a:t>‹N›</a:t>
            </a:fld>
            <a:endParaRPr lang="it-IT"/>
          </a:p>
        </p:txBody>
      </p:sp>
    </p:spTree>
    <p:extLst>
      <p:ext uri="{BB962C8B-B14F-4D97-AF65-F5344CB8AC3E}">
        <p14:creationId xmlns:p14="http://schemas.microsoft.com/office/powerpoint/2010/main" val="20102168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2796DE4C-FA86-4A9C-9EA2-EA2242E68CDE}"/>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EA5D32D6-2AA9-4D22-BC1B-AA66B2437A3F}"/>
              </a:ext>
            </a:extLst>
          </p:cNvPr>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13B1BC24-2A8A-493A-92F3-FF42359E22A1}"/>
              </a:ext>
            </a:extLst>
          </p:cNvPr>
          <p:cNvSpPr>
            <a:spLocks noGrp="1"/>
          </p:cNvSpPr>
          <p:nvPr>
            <p:ph type="dt" sz="half" idx="10"/>
          </p:nvPr>
        </p:nvSpPr>
        <p:spPr/>
        <p:txBody>
          <a:bodyPr/>
          <a:lstStyle/>
          <a:p>
            <a:fld id="{A452B539-DFE5-45F8-A202-9A968E037557}" type="datetime1">
              <a:rPr lang="it-IT" smtClean="0"/>
              <a:t>06/10/2019</a:t>
            </a:fld>
            <a:endParaRPr lang="it-IT"/>
          </a:p>
        </p:txBody>
      </p:sp>
      <p:sp>
        <p:nvSpPr>
          <p:cNvPr id="5" name="Segnaposto piè di pagina 4">
            <a:extLst>
              <a:ext uri="{FF2B5EF4-FFF2-40B4-BE49-F238E27FC236}">
                <a16:creationId xmlns:a16="http://schemas.microsoft.com/office/drawing/2014/main" id="{27F4C19C-E96D-4E67-BC1D-DE7E08E679B4}"/>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69910A5A-2909-4062-A52D-3C5E6D872A27}"/>
              </a:ext>
            </a:extLst>
          </p:cNvPr>
          <p:cNvSpPr>
            <a:spLocks noGrp="1"/>
          </p:cNvSpPr>
          <p:nvPr>
            <p:ph type="sldNum" sz="quarter" idx="12"/>
          </p:nvPr>
        </p:nvSpPr>
        <p:spPr/>
        <p:txBody>
          <a:bodyPr/>
          <a:lstStyle/>
          <a:p>
            <a:fld id="{7857964D-D274-47FD-9A15-376DFE8DF902}" type="slidenum">
              <a:rPr lang="it-IT" smtClean="0"/>
              <a:t>‹N›</a:t>
            </a:fld>
            <a:endParaRPr lang="it-IT"/>
          </a:p>
        </p:txBody>
      </p:sp>
    </p:spTree>
    <p:extLst>
      <p:ext uri="{BB962C8B-B14F-4D97-AF65-F5344CB8AC3E}">
        <p14:creationId xmlns:p14="http://schemas.microsoft.com/office/powerpoint/2010/main" val="30429011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3D94D2A-5192-4E43-9278-E19946D0E43E}"/>
              </a:ext>
            </a:extLst>
          </p:cNvPr>
          <p:cNvSpPr>
            <a:spLocks noGrp="1"/>
          </p:cNvSpPr>
          <p:nvPr>
            <p:ph type="title"/>
          </p:nvPr>
        </p:nvSpPr>
        <p:spPr/>
        <p:txBody>
          <a:bodyPr/>
          <a:lstStyle>
            <a:lvl1pPr>
              <a:defRPr>
                <a:solidFill>
                  <a:schemeClr val="accent2">
                    <a:lumMod val="75000"/>
                  </a:schemeClr>
                </a:solidFill>
                <a:latin typeface="Franklin Gothic Medium Cond" panose="020B0606030402020204" pitchFamily="34" charset="0"/>
              </a:defRPr>
            </a:lvl1pPr>
          </a:lstStyle>
          <a:p>
            <a:r>
              <a:rPr lang="it-IT" dirty="0"/>
              <a:t>Fare clic per modificare lo stile del titolo dello schema</a:t>
            </a:r>
          </a:p>
        </p:txBody>
      </p:sp>
      <p:sp>
        <p:nvSpPr>
          <p:cNvPr id="3" name="Segnaposto contenuto 2">
            <a:extLst>
              <a:ext uri="{FF2B5EF4-FFF2-40B4-BE49-F238E27FC236}">
                <a16:creationId xmlns:a16="http://schemas.microsoft.com/office/drawing/2014/main" id="{B08B9211-5E09-42CB-9C33-4406ACF0FD73}"/>
              </a:ext>
            </a:extLst>
          </p:cNvPr>
          <p:cNvSpPr>
            <a:spLocks noGrp="1"/>
          </p:cNvSpPr>
          <p:nvPr>
            <p:ph idx="1"/>
          </p:nvPr>
        </p:nvSpPr>
        <p:spPr/>
        <p:txBody>
          <a:bodyPr/>
          <a:lstStyle>
            <a:lvl1pPr>
              <a:defRPr>
                <a:latin typeface="Franklin Gothic Book" panose="020B0503020102020204" pitchFamily="34" charset="0"/>
              </a:defRPr>
            </a:lvl1pPr>
            <a:lvl2pPr>
              <a:defRPr>
                <a:latin typeface="Franklin Gothic Book" panose="020B0503020102020204" pitchFamily="34" charset="0"/>
              </a:defRPr>
            </a:lvl2pPr>
            <a:lvl3pPr>
              <a:defRPr>
                <a:latin typeface="Franklin Gothic Book" panose="020B0503020102020204" pitchFamily="34" charset="0"/>
              </a:defRPr>
            </a:lvl3pPr>
            <a:lvl4pPr>
              <a:defRPr>
                <a:latin typeface="Franklin Gothic Book" panose="020B0503020102020204" pitchFamily="34" charset="0"/>
              </a:defRPr>
            </a:lvl4pPr>
            <a:lvl5pPr>
              <a:defRPr>
                <a:latin typeface="Franklin Gothic Book" panose="020B0503020102020204" pitchFamily="34" charset="0"/>
              </a:defRPr>
            </a:lvl5pPr>
          </a:lstStyle>
          <a:p>
            <a:pPr lvl="0"/>
            <a:r>
              <a:rPr lang="it-IT" dirty="0"/>
              <a:t>Modifica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6" name="Segnaposto numero diapositiva 5">
            <a:extLst>
              <a:ext uri="{FF2B5EF4-FFF2-40B4-BE49-F238E27FC236}">
                <a16:creationId xmlns:a16="http://schemas.microsoft.com/office/drawing/2014/main" id="{E720BA76-75E4-434D-BCDB-9CD8C53B69F1}"/>
              </a:ext>
            </a:extLst>
          </p:cNvPr>
          <p:cNvSpPr>
            <a:spLocks noGrp="1"/>
          </p:cNvSpPr>
          <p:nvPr>
            <p:ph type="sldNum" sz="quarter" idx="12"/>
          </p:nvPr>
        </p:nvSpPr>
        <p:spPr>
          <a:xfrm>
            <a:off x="11654444" y="6445154"/>
            <a:ext cx="505546" cy="365125"/>
          </a:xfrm>
        </p:spPr>
        <p:txBody>
          <a:bodyPr/>
          <a:lstStyle>
            <a:lvl1pPr>
              <a:defRPr>
                <a:solidFill>
                  <a:schemeClr val="bg1"/>
                </a:solidFill>
                <a:latin typeface="Franklin Gothic Medium Cond" panose="020B0606030402020204" pitchFamily="34" charset="0"/>
              </a:defRPr>
            </a:lvl1pPr>
          </a:lstStyle>
          <a:p>
            <a:fld id="{7857964D-D274-47FD-9A15-376DFE8DF902}" type="slidenum">
              <a:rPr lang="it-IT" smtClean="0"/>
              <a:pPr/>
              <a:t>‹N›</a:t>
            </a:fld>
            <a:endParaRPr lang="it-IT" dirty="0"/>
          </a:p>
        </p:txBody>
      </p:sp>
      <p:sp>
        <p:nvSpPr>
          <p:cNvPr id="7" name="Rettangolo 6">
            <a:extLst>
              <a:ext uri="{FF2B5EF4-FFF2-40B4-BE49-F238E27FC236}">
                <a16:creationId xmlns:a16="http://schemas.microsoft.com/office/drawing/2014/main" id="{F6FC7DCA-07A3-48FF-BF4D-5C7CAF892833}"/>
              </a:ext>
            </a:extLst>
          </p:cNvPr>
          <p:cNvSpPr/>
          <p:nvPr userDrawn="1"/>
        </p:nvSpPr>
        <p:spPr>
          <a:xfrm>
            <a:off x="112542" y="0"/>
            <a:ext cx="562707" cy="6858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 name="Segnaposto numero diapositiva 5">
            <a:extLst>
              <a:ext uri="{FF2B5EF4-FFF2-40B4-BE49-F238E27FC236}">
                <a16:creationId xmlns:a16="http://schemas.microsoft.com/office/drawing/2014/main" id="{4387873C-9BCC-4E1E-BC22-6D848B72FCC6}"/>
              </a:ext>
            </a:extLst>
          </p:cNvPr>
          <p:cNvSpPr txBox="1">
            <a:spLocks/>
          </p:cNvSpPr>
          <p:nvPr userDrawn="1"/>
        </p:nvSpPr>
        <p:spPr>
          <a:xfrm>
            <a:off x="43787" y="62706"/>
            <a:ext cx="700216" cy="604837"/>
          </a:xfrm>
          <a:prstGeom prst="rect">
            <a:avLst/>
          </a:prstGeom>
        </p:spPr>
        <p:txBody>
          <a:bodyPr vert="horz" lIns="91440" tIns="45720" rIns="91440" bIns="45720" rtlCol="0" anchor="ctr"/>
          <a:lstStyle>
            <a:defPPr>
              <a:defRPr lang="it-IT"/>
            </a:defPPr>
            <a:lvl1pPr marL="0" algn="ctr" defTabSz="914400" rtl="0" eaLnBrk="1" latinLnBrk="0" hangingPunct="1">
              <a:defRPr sz="1200" kern="1200">
                <a:solidFill>
                  <a:schemeClr val="accent2">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857964D-D274-47FD-9A15-376DFE8DF902}" type="slidenum">
              <a:rPr lang="it-IT" sz="2000" smtClean="0"/>
              <a:pPr/>
              <a:t>‹N›</a:t>
            </a:fld>
            <a:endParaRPr lang="it-IT" sz="2000" dirty="0"/>
          </a:p>
        </p:txBody>
      </p:sp>
      <p:sp>
        <p:nvSpPr>
          <p:cNvPr id="10" name="Rettangolo 9">
            <a:extLst>
              <a:ext uri="{FF2B5EF4-FFF2-40B4-BE49-F238E27FC236}">
                <a16:creationId xmlns:a16="http://schemas.microsoft.com/office/drawing/2014/main" id="{E1237943-9DAC-46D5-A196-662DDF1364AB}"/>
              </a:ext>
            </a:extLst>
          </p:cNvPr>
          <p:cNvSpPr/>
          <p:nvPr userDrawn="1"/>
        </p:nvSpPr>
        <p:spPr>
          <a:xfrm>
            <a:off x="2468564" y="5992813"/>
            <a:ext cx="7254872" cy="782637"/>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t-IT" sz="1400" b="1" dirty="0">
                <a:latin typeface="Trebuchet MS" panose="020B0603020202020204" pitchFamily="34" charset="0"/>
                <a:ea typeface="Calibri" panose="020F0502020204030204" pitchFamily="34" charset="0"/>
                <a:cs typeface="Times New Roman" panose="02020603050405020304" pitchFamily="18" charset="0"/>
              </a:rPr>
              <a:t>Progetto </a:t>
            </a:r>
            <a:r>
              <a:rPr lang="it-IT" sz="1400" b="1" dirty="0" err="1">
                <a:latin typeface="Trebuchet MS" panose="020B0603020202020204" pitchFamily="34" charset="0"/>
                <a:ea typeface="Calibri" panose="020F0502020204030204" pitchFamily="34" charset="0"/>
                <a:cs typeface="Times New Roman" panose="02020603050405020304" pitchFamily="18" charset="0"/>
              </a:rPr>
              <a:t>Capacit’Azione</a:t>
            </a:r>
            <a:r>
              <a:rPr lang="it-IT" sz="1400" b="1" dirty="0">
                <a:latin typeface="Trebuchet MS" panose="020B0603020202020204" pitchFamily="34" charset="0"/>
                <a:ea typeface="Calibri" panose="020F0502020204030204" pitchFamily="34" charset="0"/>
                <a:cs typeface="Times New Roman" panose="02020603050405020304" pitchFamily="18" charset="0"/>
              </a:rPr>
              <a:t> - Investire in formazione è costruire il futuro</a:t>
            </a:r>
          </a:p>
          <a:p>
            <a:pPr algn="ctr" fontAlgn="auto">
              <a:spcBef>
                <a:spcPts val="0"/>
              </a:spcBef>
              <a:spcAft>
                <a:spcPts val="0"/>
              </a:spcAft>
              <a:defRPr/>
            </a:pPr>
            <a:r>
              <a:rPr lang="it-IT" sz="1200" dirty="0">
                <a:latin typeface="Trebuchet MS" panose="020B0603020202020204" pitchFamily="34" charset="0"/>
                <a:ea typeface="Calibri" panose="020F0502020204030204" pitchFamily="34" charset="0"/>
                <a:cs typeface="Times New Roman" panose="02020603050405020304" pitchFamily="18" charset="0"/>
              </a:rPr>
              <a:t>Finanziato dal Ministero del Lavoro e Politiche sociali</a:t>
            </a:r>
          </a:p>
          <a:p>
            <a:pPr algn="ctr" fontAlgn="auto">
              <a:spcBef>
                <a:spcPts val="0"/>
              </a:spcBef>
              <a:spcAft>
                <a:spcPts val="0"/>
              </a:spcAft>
              <a:defRPr/>
            </a:pPr>
            <a:r>
              <a:rPr lang="it-IT" sz="1200" dirty="0">
                <a:latin typeface="Trebuchet MS" panose="020B0603020202020204" pitchFamily="34" charset="0"/>
                <a:ea typeface="Calibri" panose="020F0502020204030204" pitchFamily="34" charset="0"/>
                <a:cs typeface="Times New Roman" panose="02020603050405020304" pitchFamily="18" charset="0"/>
              </a:rPr>
              <a:t>Avviso 2017 ai sensi dell’art. 72 del Codice del Terzo settore</a:t>
            </a:r>
            <a:endParaRPr lang="it-IT" sz="1200" dirty="0"/>
          </a:p>
        </p:txBody>
      </p:sp>
      <p:pic>
        <p:nvPicPr>
          <p:cNvPr id="11" name="Immagine 5">
            <a:extLst>
              <a:ext uri="{FF2B5EF4-FFF2-40B4-BE49-F238E27FC236}">
                <a16:creationId xmlns:a16="http://schemas.microsoft.com/office/drawing/2014/main" id="{23748665-D575-4776-834E-BAB210F1BDE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1132201" y="6134100"/>
            <a:ext cx="97472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Immagine 1">
            <a:extLst>
              <a:ext uri="{FF2B5EF4-FFF2-40B4-BE49-F238E27FC236}">
                <a16:creationId xmlns:a16="http://schemas.microsoft.com/office/drawing/2014/main" id="{5BAC6C4F-943F-45F6-88F6-870817A118FD}"/>
              </a:ext>
            </a:extLst>
          </p:cNvPr>
          <p:cNvPicPr>
            <a:picLocks noChangeAspect="1"/>
          </p:cNvPicPr>
          <p:nvPr userDrawn="1"/>
        </p:nvPicPr>
        <p:blipFill>
          <a:blip r:embed="rId3">
            <a:extLst>
              <a:ext uri="{28A0092B-C50C-407E-A947-70E740481C1C}">
                <a14:useLocalDpi xmlns:a14="http://schemas.microsoft.com/office/drawing/2010/main" val="0"/>
              </a:ext>
            </a:extLst>
          </a:blip>
          <a:srcRect l="10556" t="13889" r="10925" b="29816"/>
          <a:stretch>
            <a:fillRect/>
          </a:stretch>
        </p:blipFill>
        <p:spPr bwMode="auto">
          <a:xfrm>
            <a:off x="61913" y="6153150"/>
            <a:ext cx="844550" cy="60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662401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6F97DBB-929E-49C9-A6C1-748BB8CA50CB}"/>
              </a:ext>
            </a:extLst>
          </p:cNvPr>
          <p:cNvSpPr>
            <a:spLocks noGrp="1"/>
          </p:cNvSpPr>
          <p:nvPr>
            <p:ph type="title"/>
          </p:nvPr>
        </p:nvSpPr>
        <p:spPr>
          <a:xfrm>
            <a:off x="831850" y="1709738"/>
            <a:ext cx="10515600" cy="2852737"/>
          </a:xfrm>
        </p:spPr>
        <p:txBody>
          <a:bodyPr anchor="b"/>
          <a:lstStyle>
            <a:lvl1pPr>
              <a:defRPr sz="6000">
                <a:solidFill>
                  <a:schemeClr val="accent2">
                    <a:lumMod val="75000"/>
                  </a:schemeClr>
                </a:solidFill>
                <a:latin typeface="Franklin Gothic Medium Cond" panose="020B0606030402020204" pitchFamily="34" charset="0"/>
              </a:defRPr>
            </a:lvl1pPr>
          </a:lstStyle>
          <a:p>
            <a:r>
              <a:rPr lang="it-IT" dirty="0"/>
              <a:t>Fare clic per modificare lo stile del titolo dello schema</a:t>
            </a:r>
          </a:p>
        </p:txBody>
      </p:sp>
      <p:sp>
        <p:nvSpPr>
          <p:cNvPr id="3" name="Segnaposto testo 2">
            <a:extLst>
              <a:ext uri="{FF2B5EF4-FFF2-40B4-BE49-F238E27FC236}">
                <a16:creationId xmlns:a16="http://schemas.microsoft.com/office/drawing/2014/main" id="{39B3C721-2799-4679-BC9D-C18DEC01181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latin typeface="Franklin Gothic Medium" panose="020B06030201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7" name="Segnaposto numero diapositiva 5">
            <a:extLst>
              <a:ext uri="{FF2B5EF4-FFF2-40B4-BE49-F238E27FC236}">
                <a16:creationId xmlns:a16="http://schemas.microsoft.com/office/drawing/2014/main" id="{0A431DE4-9738-4EF0-8B5D-4C83F7F95A0B}"/>
              </a:ext>
            </a:extLst>
          </p:cNvPr>
          <p:cNvSpPr>
            <a:spLocks noGrp="1"/>
          </p:cNvSpPr>
          <p:nvPr>
            <p:ph type="sldNum" sz="quarter" idx="12"/>
          </p:nvPr>
        </p:nvSpPr>
        <p:spPr>
          <a:xfrm>
            <a:off x="9794789" y="6153150"/>
            <a:ext cx="1337411" cy="604837"/>
          </a:xfrm>
        </p:spPr>
        <p:txBody>
          <a:bodyPr/>
          <a:lstStyle>
            <a:lvl1pPr algn="ctr">
              <a:defRPr>
                <a:solidFill>
                  <a:schemeClr val="accent2">
                    <a:lumMod val="75000"/>
                  </a:schemeClr>
                </a:solidFill>
              </a:defRPr>
            </a:lvl1pPr>
          </a:lstStyle>
          <a:p>
            <a:fld id="{7857964D-D274-47FD-9A15-376DFE8DF902}" type="slidenum">
              <a:rPr lang="it-IT" smtClean="0"/>
              <a:pPr/>
              <a:t>‹N›</a:t>
            </a:fld>
            <a:endParaRPr lang="it-IT"/>
          </a:p>
        </p:txBody>
      </p:sp>
      <p:sp>
        <p:nvSpPr>
          <p:cNvPr id="8" name="Rettangolo 7">
            <a:extLst>
              <a:ext uri="{FF2B5EF4-FFF2-40B4-BE49-F238E27FC236}">
                <a16:creationId xmlns:a16="http://schemas.microsoft.com/office/drawing/2014/main" id="{1E4AC768-701D-4D63-8C49-4E389E6CD352}"/>
              </a:ext>
            </a:extLst>
          </p:cNvPr>
          <p:cNvSpPr/>
          <p:nvPr userDrawn="1"/>
        </p:nvSpPr>
        <p:spPr>
          <a:xfrm>
            <a:off x="2468564" y="5992813"/>
            <a:ext cx="7254872" cy="782637"/>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t-IT" sz="1400" b="1" dirty="0">
                <a:latin typeface="Trebuchet MS" panose="020B0603020202020204" pitchFamily="34" charset="0"/>
                <a:ea typeface="Calibri" panose="020F0502020204030204" pitchFamily="34" charset="0"/>
                <a:cs typeface="Times New Roman" panose="02020603050405020304" pitchFamily="18" charset="0"/>
              </a:rPr>
              <a:t>Progetto </a:t>
            </a:r>
            <a:r>
              <a:rPr lang="it-IT" sz="1400" b="1" dirty="0" err="1">
                <a:latin typeface="Trebuchet MS" panose="020B0603020202020204" pitchFamily="34" charset="0"/>
                <a:ea typeface="Calibri" panose="020F0502020204030204" pitchFamily="34" charset="0"/>
                <a:cs typeface="Times New Roman" panose="02020603050405020304" pitchFamily="18" charset="0"/>
              </a:rPr>
              <a:t>Capacit’Azione</a:t>
            </a:r>
            <a:r>
              <a:rPr lang="it-IT" sz="1400" b="1" dirty="0">
                <a:latin typeface="Trebuchet MS" panose="020B0603020202020204" pitchFamily="34" charset="0"/>
                <a:ea typeface="Calibri" panose="020F0502020204030204" pitchFamily="34" charset="0"/>
                <a:cs typeface="Times New Roman" panose="02020603050405020304" pitchFamily="18" charset="0"/>
              </a:rPr>
              <a:t> - Investire in formazione è costruire il futuro</a:t>
            </a:r>
          </a:p>
          <a:p>
            <a:pPr algn="ctr" fontAlgn="auto">
              <a:spcBef>
                <a:spcPts val="0"/>
              </a:spcBef>
              <a:spcAft>
                <a:spcPts val="0"/>
              </a:spcAft>
              <a:defRPr/>
            </a:pPr>
            <a:r>
              <a:rPr lang="it-IT" sz="1200" dirty="0">
                <a:latin typeface="Trebuchet MS" panose="020B0603020202020204" pitchFamily="34" charset="0"/>
                <a:ea typeface="Calibri" panose="020F0502020204030204" pitchFamily="34" charset="0"/>
                <a:cs typeface="Times New Roman" panose="02020603050405020304" pitchFamily="18" charset="0"/>
              </a:rPr>
              <a:t>Finanziato dal Ministero del Lavoro e Politiche sociali</a:t>
            </a:r>
          </a:p>
          <a:p>
            <a:pPr algn="ctr" fontAlgn="auto">
              <a:spcBef>
                <a:spcPts val="0"/>
              </a:spcBef>
              <a:spcAft>
                <a:spcPts val="0"/>
              </a:spcAft>
              <a:defRPr/>
            </a:pPr>
            <a:r>
              <a:rPr lang="it-IT" sz="1200" dirty="0">
                <a:latin typeface="Trebuchet MS" panose="020B0603020202020204" pitchFamily="34" charset="0"/>
                <a:ea typeface="Calibri" panose="020F0502020204030204" pitchFamily="34" charset="0"/>
                <a:cs typeface="Times New Roman" panose="02020603050405020304" pitchFamily="18" charset="0"/>
              </a:rPr>
              <a:t>Avviso 2017 ai sensi dell’art. 72 del Codice del Terzo settore</a:t>
            </a:r>
            <a:endParaRPr lang="it-IT" sz="1200" dirty="0"/>
          </a:p>
        </p:txBody>
      </p:sp>
      <p:pic>
        <p:nvPicPr>
          <p:cNvPr id="9" name="Immagine 5">
            <a:extLst>
              <a:ext uri="{FF2B5EF4-FFF2-40B4-BE49-F238E27FC236}">
                <a16:creationId xmlns:a16="http://schemas.microsoft.com/office/drawing/2014/main" id="{7E0628C5-63B9-4BA1-ABD2-2D5B848C352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1132201" y="6134100"/>
            <a:ext cx="97472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Immagine 1">
            <a:extLst>
              <a:ext uri="{FF2B5EF4-FFF2-40B4-BE49-F238E27FC236}">
                <a16:creationId xmlns:a16="http://schemas.microsoft.com/office/drawing/2014/main" id="{D34AB6AA-89AE-43A3-AFEE-541CC04E5DEB}"/>
              </a:ext>
            </a:extLst>
          </p:cNvPr>
          <p:cNvPicPr>
            <a:picLocks noChangeAspect="1"/>
          </p:cNvPicPr>
          <p:nvPr userDrawn="1"/>
        </p:nvPicPr>
        <p:blipFill>
          <a:blip r:embed="rId3">
            <a:extLst>
              <a:ext uri="{28A0092B-C50C-407E-A947-70E740481C1C}">
                <a14:useLocalDpi xmlns:a14="http://schemas.microsoft.com/office/drawing/2010/main" val="0"/>
              </a:ext>
            </a:extLst>
          </a:blip>
          <a:srcRect l="10556" t="13889" r="10925" b="29816"/>
          <a:stretch>
            <a:fillRect/>
          </a:stretch>
        </p:blipFill>
        <p:spPr bwMode="auto">
          <a:xfrm>
            <a:off x="61913" y="6153150"/>
            <a:ext cx="844550" cy="60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087496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9ACF840-D317-43CF-9D9D-7EDF415A102F}"/>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BFA4B84E-452A-4EC1-B6A4-552CA824488F}"/>
              </a:ext>
            </a:extLst>
          </p:cNvPr>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8A7B3C09-13D5-4273-926C-AC4F477EA0DD}"/>
              </a:ext>
            </a:extLst>
          </p:cNvPr>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84E41FA5-1911-47A6-972F-DC1A6D6AAE40}"/>
              </a:ext>
            </a:extLst>
          </p:cNvPr>
          <p:cNvSpPr>
            <a:spLocks noGrp="1"/>
          </p:cNvSpPr>
          <p:nvPr>
            <p:ph type="dt" sz="half" idx="10"/>
          </p:nvPr>
        </p:nvSpPr>
        <p:spPr/>
        <p:txBody>
          <a:bodyPr/>
          <a:lstStyle/>
          <a:p>
            <a:fld id="{F0E1D7EF-5AB5-4CC8-AA0F-0929533AAAE5}" type="datetime1">
              <a:rPr lang="it-IT" smtClean="0"/>
              <a:t>06/10/2019</a:t>
            </a:fld>
            <a:endParaRPr lang="it-IT"/>
          </a:p>
        </p:txBody>
      </p:sp>
      <p:sp>
        <p:nvSpPr>
          <p:cNvPr id="6" name="Segnaposto piè di pagina 5">
            <a:extLst>
              <a:ext uri="{FF2B5EF4-FFF2-40B4-BE49-F238E27FC236}">
                <a16:creationId xmlns:a16="http://schemas.microsoft.com/office/drawing/2014/main" id="{90C10C7A-3C17-4FD5-B0C9-088E3E46869C}"/>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2F2C8647-D543-4F73-BE8A-B83063F95287}"/>
              </a:ext>
            </a:extLst>
          </p:cNvPr>
          <p:cNvSpPr>
            <a:spLocks noGrp="1"/>
          </p:cNvSpPr>
          <p:nvPr>
            <p:ph type="sldNum" sz="quarter" idx="12"/>
          </p:nvPr>
        </p:nvSpPr>
        <p:spPr/>
        <p:txBody>
          <a:bodyPr/>
          <a:lstStyle/>
          <a:p>
            <a:fld id="{7857964D-D274-47FD-9A15-376DFE8DF902}" type="slidenum">
              <a:rPr lang="it-IT" smtClean="0"/>
              <a:t>‹N›</a:t>
            </a:fld>
            <a:endParaRPr lang="it-IT"/>
          </a:p>
        </p:txBody>
      </p:sp>
    </p:spTree>
    <p:extLst>
      <p:ext uri="{BB962C8B-B14F-4D97-AF65-F5344CB8AC3E}">
        <p14:creationId xmlns:p14="http://schemas.microsoft.com/office/powerpoint/2010/main" val="2968526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7D8B898-7731-437D-885C-BBB5B006174E}"/>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962CB4B0-3BFD-4C3E-8F0F-A59F5806EB0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a:extLst>
              <a:ext uri="{FF2B5EF4-FFF2-40B4-BE49-F238E27FC236}">
                <a16:creationId xmlns:a16="http://schemas.microsoft.com/office/drawing/2014/main" id="{5B603DC5-337A-4C74-B709-63884CA814A8}"/>
              </a:ext>
            </a:extLst>
          </p:cNvPr>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6B5B5176-614D-47D7-920C-1B1ECACF172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a:extLst>
              <a:ext uri="{FF2B5EF4-FFF2-40B4-BE49-F238E27FC236}">
                <a16:creationId xmlns:a16="http://schemas.microsoft.com/office/drawing/2014/main" id="{A6352092-9399-44B5-A64B-7097C057C15C}"/>
              </a:ext>
            </a:extLst>
          </p:cNvPr>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88660855-8130-4350-B0C8-73B43985F5B8}"/>
              </a:ext>
            </a:extLst>
          </p:cNvPr>
          <p:cNvSpPr>
            <a:spLocks noGrp="1"/>
          </p:cNvSpPr>
          <p:nvPr>
            <p:ph type="dt" sz="half" idx="10"/>
          </p:nvPr>
        </p:nvSpPr>
        <p:spPr/>
        <p:txBody>
          <a:bodyPr/>
          <a:lstStyle/>
          <a:p>
            <a:fld id="{FE60599B-479A-41BC-995B-2BF5C7C42D2F}" type="datetime1">
              <a:rPr lang="it-IT" smtClean="0"/>
              <a:t>06/10/2019</a:t>
            </a:fld>
            <a:endParaRPr lang="it-IT"/>
          </a:p>
        </p:txBody>
      </p:sp>
      <p:sp>
        <p:nvSpPr>
          <p:cNvPr id="8" name="Segnaposto piè di pagina 7">
            <a:extLst>
              <a:ext uri="{FF2B5EF4-FFF2-40B4-BE49-F238E27FC236}">
                <a16:creationId xmlns:a16="http://schemas.microsoft.com/office/drawing/2014/main" id="{4DF32FFC-2427-4F96-9920-AC3C2289B66F}"/>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E2D03026-4FBB-47EE-99A9-218A6ACB3594}"/>
              </a:ext>
            </a:extLst>
          </p:cNvPr>
          <p:cNvSpPr>
            <a:spLocks noGrp="1"/>
          </p:cNvSpPr>
          <p:nvPr>
            <p:ph type="sldNum" sz="quarter" idx="12"/>
          </p:nvPr>
        </p:nvSpPr>
        <p:spPr/>
        <p:txBody>
          <a:bodyPr/>
          <a:lstStyle/>
          <a:p>
            <a:fld id="{7857964D-D274-47FD-9A15-376DFE8DF902}" type="slidenum">
              <a:rPr lang="it-IT" smtClean="0"/>
              <a:t>‹N›</a:t>
            </a:fld>
            <a:endParaRPr lang="it-IT"/>
          </a:p>
        </p:txBody>
      </p:sp>
    </p:spTree>
    <p:extLst>
      <p:ext uri="{BB962C8B-B14F-4D97-AF65-F5344CB8AC3E}">
        <p14:creationId xmlns:p14="http://schemas.microsoft.com/office/powerpoint/2010/main" val="11484589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0559665-72CC-49D5-91FC-431C0964AC00}"/>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1DF6FAF3-D7B6-469F-8370-2651FD8D0EC7}"/>
              </a:ext>
            </a:extLst>
          </p:cNvPr>
          <p:cNvSpPr>
            <a:spLocks noGrp="1"/>
          </p:cNvSpPr>
          <p:nvPr>
            <p:ph type="dt" sz="half" idx="10"/>
          </p:nvPr>
        </p:nvSpPr>
        <p:spPr/>
        <p:txBody>
          <a:bodyPr/>
          <a:lstStyle/>
          <a:p>
            <a:fld id="{BC353B28-104E-4510-9DF0-E1639E3E63F0}" type="datetime1">
              <a:rPr lang="it-IT" smtClean="0"/>
              <a:t>06/10/2019</a:t>
            </a:fld>
            <a:endParaRPr lang="it-IT"/>
          </a:p>
        </p:txBody>
      </p:sp>
      <p:sp>
        <p:nvSpPr>
          <p:cNvPr id="4" name="Segnaposto piè di pagina 3">
            <a:extLst>
              <a:ext uri="{FF2B5EF4-FFF2-40B4-BE49-F238E27FC236}">
                <a16:creationId xmlns:a16="http://schemas.microsoft.com/office/drawing/2014/main" id="{B681F6DE-D9A1-4BF2-B9E2-2732F0725D43}"/>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3A5B46B5-7581-4987-99C0-35310BEC6791}"/>
              </a:ext>
            </a:extLst>
          </p:cNvPr>
          <p:cNvSpPr>
            <a:spLocks noGrp="1"/>
          </p:cNvSpPr>
          <p:nvPr>
            <p:ph type="sldNum" sz="quarter" idx="12"/>
          </p:nvPr>
        </p:nvSpPr>
        <p:spPr/>
        <p:txBody>
          <a:bodyPr/>
          <a:lstStyle/>
          <a:p>
            <a:fld id="{7857964D-D274-47FD-9A15-376DFE8DF902}" type="slidenum">
              <a:rPr lang="it-IT" smtClean="0"/>
              <a:t>‹N›</a:t>
            </a:fld>
            <a:endParaRPr lang="it-IT"/>
          </a:p>
        </p:txBody>
      </p:sp>
    </p:spTree>
    <p:extLst>
      <p:ext uri="{BB962C8B-B14F-4D97-AF65-F5344CB8AC3E}">
        <p14:creationId xmlns:p14="http://schemas.microsoft.com/office/powerpoint/2010/main" val="13507260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F3637C62-8853-4906-9BC2-AE619A8B2D7A}"/>
              </a:ext>
            </a:extLst>
          </p:cNvPr>
          <p:cNvSpPr>
            <a:spLocks noGrp="1"/>
          </p:cNvSpPr>
          <p:nvPr>
            <p:ph type="dt" sz="half" idx="10"/>
          </p:nvPr>
        </p:nvSpPr>
        <p:spPr/>
        <p:txBody>
          <a:bodyPr/>
          <a:lstStyle/>
          <a:p>
            <a:fld id="{9F3F4FD0-695D-41B0-B605-292E61F38B6B}" type="datetime1">
              <a:rPr lang="it-IT" smtClean="0"/>
              <a:t>06/10/2019</a:t>
            </a:fld>
            <a:endParaRPr lang="it-IT"/>
          </a:p>
        </p:txBody>
      </p:sp>
      <p:sp>
        <p:nvSpPr>
          <p:cNvPr id="3" name="Segnaposto piè di pagina 2">
            <a:extLst>
              <a:ext uri="{FF2B5EF4-FFF2-40B4-BE49-F238E27FC236}">
                <a16:creationId xmlns:a16="http://schemas.microsoft.com/office/drawing/2014/main" id="{4C1DEA97-A96B-433E-BAFD-108560EA44E8}"/>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3BD806B0-88EF-4EA6-B30B-7E89651856D8}"/>
              </a:ext>
            </a:extLst>
          </p:cNvPr>
          <p:cNvSpPr>
            <a:spLocks noGrp="1"/>
          </p:cNvSpPr>
          <p:nvPr>
            <p:ph type="sldNum" sz="quarter" idx="12"/>
          </p:nvPr>
        </p:nvSpPr>
        <p:spPr/>
        <p:txBody>
          <a:bodyPr/>
          <a:lstStyle/>
          <a:p>
            <a:fld id="{7857964D-D274-47FD-9A15-376DFE8DF902}" type="slidenum">
              <a:rPr lang="it-IT" smtClean="0"/>
              <a:t>‹N›</a:t>
            </a:fld>
            <a:endParaRPr lang="it-IT"/>
          </a:p>
        </p:txBody>
      </p:sp>
    </p:spTree>
    <p:extLst>
      <p:ext uri="{BB962C8B-B14F-4D97-AF65-F5344CB8AC3E}">
        <p14:creationId xmlns:p14="http://schemas.microsoft.com/office/powerpoint/2010/main" val="23380108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E81856D-8122-4476-8F3E-58C6D2212F2C}"/>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E5DE0C2F-8DA5-4DEE-995E-B79AA41465B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A890B287-0D8C-44C4-896C-9F2A1E41593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154A91C4-23F2-406A-A51F-49B5AF526B67}"/>
              </a:ext>
            </a:extLst>
          </p:cNvPr>
          <p:cNvSpPr>
            <a:spLocks noGrp="1"/>
          </p:cNvSpPr>
          <p:nvPr>
            <p:ph type="dt" sz="half" idx="10"/>
          </p:nvPr>
        </p:nvSpPr>
        <p:spPr/>
        <p:txBody>
          <a:bodyPr/>
          <a:lstStyle/>
          <a:p>
            <a:fld id="{AED86E26-6401-4A91-9922-EAB9785E62D4}" type="datetime1">
              <a:rPr lang="it-IT" smtClean="0"/>
              <a:t>06/10/2019</a:t>
            </a:fld>
            <a:endParaRPr lang="it-IT"/>
          </a:p>
        </p:txBody>
      </p:sp>
      <p:sp>
        <p:nvSpPr>
          <p:cNvPr id="6" name="Segnaposto piè di pagina 5">
            <a:extLst>
              <a:ext uri="{FF2B5EF4-FFF2-40B4-BE49-F238E27FC236}">
                <a16:creationId xmlns:a16="http://schemas.microsoft.com/office/drawing/2014/main" id="{4E9B0C50-324B-4182-A23D-022088C6724B}"/>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C966A16F-29CE-4D5B-94DE-AACF1D6D8933}"/>
              </a:ext>
            </a:extLst>
          </p:cNvPr>
          <p:cNvSpPr>
            <a:spLocks noGrp="1"/>
          </p:cNvSpPr>
          <p:nvPr>
            <p:ph type="sldNum" sz="quarter" idx="12"/>
          </p:nvPr>
        </p:nvSpPr>
        <p:spPr/>
        <p:txBody>
          <a:bodyPr/>
          <a:lstStyle/>
          <a:p>
            <a:fld id="{7857964D-D274-47FD-9A15-376DFE8DF902}" type="slidenum">
              <a:rPr lang="it-IT" smtClean="0"/>
              <a:t>‹N›</a:t>
            </a:fld>
            <a:endParaRPr lang="it-IT"/>
          </a:p>
        </p:txBody>
      </p:sp>
    </p:spTree>
    <p:extLst>
      <p:ext uri="{BB962C8B-B14F-4D97-AF65-F5344CB8AC3E}">
        <p14:creationId xmlns:p14="http://schemas.microsoft.com/office/powerpoint/2010/main" val="6162944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67B7FA0-BD3C-465F-A9F1-1A32FD64C2C1}"/>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F9A0164C-11C6-41B8-8080-8BCEE913FBE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C2131F7C-58AB-4024-AF04-5BFCFC6D83D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48F55D33-B026-4EE7-8BCE-2597DF4869FE}"/>
              </a:ext>
            </a:extLst>
          </p:cNvPr>
          <p:cNvSpPr>
            <a:spLocks noGrp="1"/>
          </p:cNvSpPr>
          <p:nvPr>
            <p:ph type="dt" sz="half" idx="10"/>
          </p:nvPr>
        </p:nvSpPr>
        <p:spPr/>
        <p:txBody>
          <a:bodyPr/>
          <a:lstStyle/>
          <a:p>
            <a:fld id="{E9717898-BE03-48F8-8090-98542C61AAB3}" type="datetime1">
              <a:rPr lang="it-IT" smtClean="0"/>
              <a:t>06/10/2019</a:t>
            </a:fld>
            <a:endParaRPr lang="it-IT"/>
          </a:p>
        </p:txBody>
      </p:sp>
      <p:sp>
        <p:nvSpPr>
          <p:cNvPr id="6" name="Segnaposto piè di pagina 5">
            <a:extLst>
              <a:ext uri="{FF2B5EF4-FFF2-40B4-BE49-F238E27FC236}">
                <a16:creationId xmlns:a16="http://schemas.microsoft.com/office/drawing/2014/main" id="{004E96D5-ABFC-490C-B736-4A028BADE352}"/>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F6D17E33-21F3-4663-A181-24DE7E74C995}"/>
              </a:ext>
            </a:extLst>
          </p:cNvPr>
          <p:cNvSpPr>
            <a:spLocks noGrp="1"/>
          </p:cNvSpPr>
          <p:nvPr>
            <p:ph type="sldNum" sz="quarter" idx="12"/>
          </p:nvPr>
        </p:nvSpPr>
        <p:spPr/>
        <p:txBody>
          <a:bodyPr/>
          <a:lstStyle/>
          <a:p>
            <a:fld id="{7857964D-D274-47FD-9A15-376DFE8DF902}" type="slidenum">
              <a:rPr lang="it-IT" smtClean="0"/>
              <a:t>‹N›</a:t>
            </a:fld>
            <a:endParaRPr lang="it-IT"/>
          </a:p>
        </p:txBody>
      </p:sp>
    </p:spTree>
    <p:extLst>
      <p:ext uri="{BB962C8B-B14F-4D97-AF65-F5344CB8AC3E}">
        <p14:creationId xmlns:p14="http://schemas.microsoft.com/office/powerpoint/2010/main" val="22308723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D5686964-AA9D-4B19-BED3-809D3FF70E6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6FB289FD-9035-4F6D-9766-1DC8CE42AD3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41594799-A841-45F7-9744-19D4698ADEB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D8DFC3-6EA7-4E80-81E7-C85024AFCA7F}" type="datetime1">
              <a:rPr lang="it-IT" smtClean="0"/>
              <a:t>06/10/2019</a:t>
            </a:fld>
            <a:endParaRPr lang="it-IT"/>
          </a:p>
        </p:txBody>
      </p:sp>
      <p:sp>
        <p:nvSpPr>
          <p:cNvPr id="5" name="Segnaposto piè di pagina 4">
            <a:extLst>
              <a:ext uri="{FF2B5EF4-FFF2-40B4-BE49-F238E27FC236}">
                <a16:creationId xmlns:a16="http://schemas.microsoft.com/office/drawing/2014/main" id="{CDFFCB38-FC05-44B0-B2D4-BD64A701315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34F54654-B3E3-4A35-993E-B8BBCBC74C3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57964D-D274-47FD-9A15-376DFE8DF902}" type="slidenum">
              <a:rPr lang="it-IT" smtClean="0"/>
              <a:t>‹N›</a:t>
            </a:fld>
            <a:endParaRPr lang="it-IT"/>
          </a:p>
        </p:txBody>
      </p:sp>
    </p:spTree>
    <p:extLst>
      <p:ext uri="{BB962C8B-B14F-4D97-AF65-F5344CB8AC3E}">
        <p14:creationId xmlns:p14="http://schemas.microsoft.com/office/powerpoint/2010/main" val="35146782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6.png"/><Relationship Id="rId10" Type="http://schemas.openxmlformats.org/officeDocument/2006/relationships/image" Target="../media/image11.jpeg"/><Relationship Id="rId4" Type="http://schemas.openxmlformats.org/officeDocument/2006/relationships/image" Target="../media/image5.jpeg"/><Relationship Id="rId9" Type="http://schemas.openxmlformats.org/officeDocument/2006/relationships/image" Target="../media/image10.jpe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hyperlink" Target="http://www.lavoro.gov.it/temi-e-priorita/europa-e-fondi-europei/focus-on/pon-Inclusione/Documents/Linee-guida-ANAC.pdf"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3" Type="http://schemas.openxmlformats.org/officeDocument/2006/relationships/hyperlink" Target="http://www.labsus.org/2016/02/torino-deliberazione-del-consiglio-comunale-del-11-gennaio-2016-n-375/" TargetMode="External"/><Relationship Id="rId2" Type="http://schemas.openxmlformats.org/officeDocument/2006/relationships/hyperlink" Target="http://www.labsus.org/2014/11/bologna-delibera-consiglio-comunale-19-maggio-2014-n-172-regolamento-sulla-collaborazione-tra-cittadini-e-amministrazione-per-la-cura-e-la-rigenerazione-dei-beni-comuni-urbani/" TargetMode="External"/><Relationship Id="rId1" Type="http://schemas.openxmlformats.org/officeDocument/2006/relationships/slideLayout" Target="../slideLayouts/slideLayout2.xml"/><Relationship Id="rId6" Type="http://schemas.openxmlformats.org/officeDocument/2006/relationships/hyperlink" Target="http://www.labsus.org/2017/04/regolamento-beni-comuni-il-nuovo-prototipo-di-labsus/" TargetMode="External"/><Relationship Id="rId5" Type="http://schemas.openxmlformats.org/officeDocument/2006/relationships/hyperlink" Target="http://www.labsus.org/i-regolamenti-per-lamministrazione-condivisa-dei-beni-comuni/" TargetMode="External"/><Relationship Id="rId4" Type="http://schemas.openxmlformats.org/officeDocument/2006/relationships/hyperlink" Target="http://www.labsus.org/2016/04/bozza-regolamento-amministrazione-condivisa-roma/" TargetMode="External"/></Relationships>
</file>

<file path=ppt/slides/_rels/slide6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image" Target="../media/image3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F4F69416-CD6F-453A-AA7D-2260C5870A4B}"/>
              </a:ext>
            </a:extLst>
          </p:cNvPr>
          <p:cNvSpPr/>
          <p:nvPr/>
        </p:nvSpPr>
        <p:spPr>
          <a:xfrm>
            <a:off x="1548740" y="3429000"/>
            <a:ext cx="9174163" cy="1443038"/>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t-IT" sz="2000" b="1" dirty="0">
                <a:solidFill>
                  <a:schemeClr val="bg1"/>
                </a:solidFill>
                <a:latin typeface="Trebuchet MS" panose="020B0603020202020204" pitchFamily="34" charset="0"/>
              </a:rPr>
              <a:t>SUSSIDIARIETÀ E RAPPORTI CON LA PUBBLICA AMMINISTRAZIONE, </a:t>
            </a:r>
          </a:p>
          <a:p>
            <a:pPr algn="ctr" fontAlgn="auto">
              <a:spcBef>
                <a:spcPts val="0"/>
              </a:spcBef>
              <a:spcAft>
                <a:spcPts val="0"/>
              </a:spcAft>
              <a:defRPr/>
            </a:pPr>
            <a:r>
              <a:rPr lang="it-IT" sz="2000" b="1" dirty="0">
                <a:solidFill>
                  <a:schemeClr val="bg1"/>
                </a:solidFill>
                <a:latin typeface="Trebuchet MS" panose="020B0603020202020204" pitchFamily="34" charset="0"/>
              </a:rPr>
              <a:t>CO-PROGRAMMAZIONE, CO-PROGETTAZIONE, FORME DI CONVENZIONAMENTO, ACCREDITAMENTO E AFFIDAMENTO DEI SERVIZI</a:t>
            </a:r>
          </a:p>
          <a:p>
            <a:pPr algn="ctr" fontAlgn="auto">
              <a:spcBef>
                <a:spcPts val="0"/>
              </a:spcBef>
              <a:spcAft>
                <a:spcPts val="0"/>
              </a:spcAft>
              <a:defRPr/>
            </a:pPr>
            <a:endParaRPr lang="it-IT" sz="800" b="1" dirty="0">
              <a:solidFill>
                <a:schemeClr val="bg1"/>
              </a:solidFill>
              <a:latin typeface="Trebuchet MS" panose="020B0603020202020204" pitchFamily="34" charset="0"/>
            </a:endParaRPr>
          </a:p>
          <a:p>
            <a:pPr algn="ctr" fontAlgn="auto">
              <a:spcBef>
                <a:spcPts val="0"/>
              </a:spcBef>
              <a:spcAft>
                <a:spcPts val="0"/>
              </a:spcAft>
              <a:defRPr/>
            </a:pPr>
            <a:r>
              <a:rPr lang="it-IT" dirty="0">
                <a:solidFill>
                  <a:schemeClr val="bg1"/>
                </a:solidFill>
                <a:latin typeface="Trebuchet MS" panose="020B0603020202020204" pitchFamily="34" charset="0"/>
              </a:rPr>
              <a:t>MODULO 8</a:t>
            </a:r>
          </a:p>
        </p:txBody>
      </p:sp>
      <p:sp>
        <p:nvSpPr>
          <p:cNvPr id="5" name="Rettangolo 4">
            <a:extLst>
              <a:ext uri="{FF2B5EF4-FFF2-40B4-BE49-F238E27FC236}">
                <a16:creationId xmlns:a16="http://schemas.microsoft.com/office/drawing/2014/main" id="{ECA29705-586A-4268-99CA-F2F3FBEFB33C}"/>
              </a:ext>
            </a:extLst>
          </p:cNvPr>
          <p:cNvSpPr>
            <a:spLocks noChangeArrowheads="1"/>
          </p:cNvSpPr>
          <p:nvPr/>
        </p:nvSpPr>
        <p:spPr bwMode="auto">
          <a:xfrm>
            <a:off x="1548740" y="1724025"/>
            <a:ext cx="9174163" cy="1344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lnSpc>
                <a:spcPct val="107000"/>
              </a:lnSpc>
              <a:spcBef>
                <a:spcPct val="0"/>
              </a:spcBef>
              <a:buFontTx/>
              <a:buNone/>
            </a:pPr>
            <a:r>
              <a:rPr lang="it-IT" altLang="it-IT" sz="3600" b="1" dirty="0">
                <a:latin typeface="Trebuchet MS" panose="020B0603020202020204" pitchFamily="34" charset="0"/>
                <a:ea typeface="Calibri" panose="020F0502020204030204" pitchFamily="34" charset="0"/>
                <a:cs typeface="Times New Roman" panose="02020603050405020304" pitchFamily="18" charset="0"/>
              </a:rPr>
              <a:t>Progetto </a:t>
            </a:r>
            <a:r>
              <a:rPr lang="it-IT" altLang="it-IT" sz="3600" b="1" dirty="0" err="1">
                <a:latin typeface="Trebuchet MS" panose="020B0603020202020204" pitchFamily="34" charset="0"/>
                <a:ea typeface="Calibri" panose="020F0502020204030204" pitchFamily="34" charset="0"/>
                <a:cs typeface="Times New Roman" panose="02020603050405020304" pitchFamily="18" charset="0"/>
              </a:rPr>
              <a:t>Capacit’Azione</a:t>
            </a:r>
            <a:r>
              <a:rPr lang="it-IT" altLang="it-IT" sz="3600" b="1" dirty="0">
                <a:latin typeface="Trebuchet MS" panose="020B0603020202020204" pitchFamily="34" charset="0"/>
                <a:ea typeface="Calibri" panose="020F0502020204030204" pitchFamily="34" charset="0"/>
                <a:cs typeface="Times New Roman" panose="02020603050405020304" pitchFamily="18" charset="0"/>
              </a:rPr>
              <a:t> </a:t>
            </a:r>
          </a:p>
          <a:p>
            <a:pPr algn="ctr" eaLnBrk="1" hangingPunct="1">
              <a:lnSpc>
                <a:spcPct val="107000"/>
              </a:lnSpc>
              <a:spcBef>
                <a:spcPct val="0"/>
              </a:spcBef>
              <a:buFontTx/>
              <a:buNone/>
            </a:pPr>
            <a:r>
              <a:rPr lang="it-IT" altLang="it-IT" sz="1400" b="1" dirty="0">
                <a:latin typeface="Trebuchet MS" panose="020B0603020202020204" pitchFamily="34" charset="0"/>
                <a:ea typeface="Calibri" panose="020F0502020204030204" pitchFamily="34" charset="0"/>
                <a:cs typeface="Times New Roman" panose="02020603050405020304" pitchFamily="18" charset="0"/>
              </a:rPr>
              <a:t>- Investire in formazione è costruire il futuro -</a:t>
            </a:r>
            <a:r>
              <a:rPr lang="it-IT" altLang="it-IT" sz="1600" b="1" dirty="0">
                <a:latin typeface="Trebuchet MS" panose="020B0603020202020204" pitchFamily="34" charset="0"/>
                <a:ea typeface="Calibri" panose="020F0502020204030204" pitchFamily="34" charset="0"/>
                <a:cs typeface="Times New Roman" panose="02020603050405020304" pitchFamily="18" charset="0"/>
              </a:rPr>
              <a:t> </a:t>
            </a:r>
          </a:p>
          <a:p>
            <a:pPr algn="ctr" eaLnBrk="1" hangingPunct="1">
              <a:lnSpc>
                <a:spcPct val="107000"/>
              </a:lnSpc>
              <a:spcBef>
                <a:spcPct val="0"/>
              </a:spcBef>
              <a:buFontTx/>
              <a:buNone/>
            </a:pPr>
            <a:r>
              <a:rPr lang="it-IT" altLang="it-IT" sz="1200" dirty="0">
                <a:latin typeface="Trebuchet MS" panose="020B0603020202020204" pitchFamily="34" charset="0"/>
                <a:ea typeface="Calibri" panose="020F0502020204030204" pitchFamily="34" charset="0"/>
                <a:cs typeface="Times New Roman" panose="02020603050405020304" pitchFamily="18" charset="0"/>
              </a:rPr>
              <a:t>Finanziato dal Ministero del Lavoro e Politiche sociali</a:t>
            </a:r>
          </a:p>
          <a:p>
            <a:pPr algn="ctr" eaLnBrk="1" hangingPunct="1">
              <a:lnSpc>
                <a:spcPct val="107000"/>
              </a:lnSpc>
              <a:spcBef>
                <a:spcPct val="0"/>
              </a:spcBef>
              <a:buFontTx/>
              <a:buNone/>
            </a:pPr>
            <a:r>
              <a:rPr lang="it-IT" altLang="it-IT" sz="1200" dirty="0">
                <a:latin typeface="Trebuchet MS" panose="020B0603020202020204" pitchFamily="34" charset="0"/>
                <a:ea typeface="Calibri" panose="020F0502020204030204" pitchFamily="34" charset="0"/>
                <a:cs typeface="Times New Roman" panose="02020603050405020304" pitchFamily="18" charset="0"/>
              </a:rPr>
              <a:t>Avviso 2017 ai sensi dell’art. 72 del Codice del Terzo settore</a:t>
            </a:r>
          </a:p>
        </p:txBody>
      </p:sp>
      <p:grpSp>
        <p:nvGrpSpPr>
          <p:cNvPr id="6" name="Gruppo 7">
            <a:extLst>
              <a:ext uri="{FF2B5EF4-FFF2-40B4-BE49-F238E27FC236}">
                <a16:creationId xmlns:a16="http://schemas.microsoft.com/office/drawing/2014/main" id="{9A61449C-E84B-4BED-A9B3-D373F0AEAD21}"/>
              </a:ext>
            </a:extLst>
          </p:cNvPr>
          <p:cNvGrpSpPr>
            <a:grpSpLocks/>
          </p:cNvGrpSpPr>
          <p:nvPr/>
        </p:nvGrpSpPr>
        <p:grpSpPr bwMode="auto">
          <a:xfrm>
            <a:off x="2999716" y="242888"/>
            <a:ext cx="6264275" cy="1160462"/>
            <a:chOff x="885516" y="6331"/>
            <a:chExt cx="9144000" cy="1695000"/>
          </a:xfrm>
        </p:grpSpPr>
        <p:sp>
          <p:nvSpPr>
            <p:cNvPr id="7" name="Rettangolo 5">
              <a:extLst>
                <a:ext uri="{FF2B5EF4-FFF2-40B4-BE49-F238E27FC236}">
                  <a16:creationId xmlns:a16="http://schemas.microsoft.com/office/drawing/2014/main" id="{99D2F3CD-BBA4-4785-9100-68A808BC600C}"/>
                </a:ext>
              </a:extLst>
            </p:cNvPr>
            <p:cNvSpPr>
              <a:spLocks noChangeArrowheads="1"/>
            </p:cNvSpPr>
            <p:nvPr/>
          </p:nvSpPr>
          <p:spPr bwMode="auto">
            <a:xfrm>
              <a:off x="885516" y="1331999"/>
              <a:ext cx="914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it-IT" altLang="it-IT" sz="900"/>
                <a:t>DIREZIONE GENERALE DEL TERZO SETTORE </a:t>
              </a:r>
            </a:p>
            <a:p>
              <a:pPr algn="ctr" eaLnBrk="1" hangingPunct="1">
                <a:spcBef>
                  <a:spcPct val="0"/>
                </a:spcBef>
                <a:buFontTx/>
                <a:buNone/>
              </a:pPr>
              <a:r>
                <a:rPr lang="it-IT" altLang="it-IT" sz="900"/>
                <a:t>E DELLA RESPONSABILITÀ SOCIALE DELLE IMPRESE</a:t>
              </a:r>
            </a:p>
          </p:txBody>
        </p:sp>
        <p:pic>
          <p:nvPicPr>
            <p:cNvPr id="8" name="Immagine 6">
              <a:extLst>
                <a:ext uri="{FF2B5EF4-FFF2-40B4-BE49-F238E27FC236}">
                  <a16:creationId xmlns:a16="http://schemas.microsoft.com/office/drawing/2014/main" id="{E80BAFEF-F5F5-441A-A824-1FB0D690552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449404" y="6331"/>
              <a:ext cx="2016224" cy="1325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9" name="Immagine 8">
            <a:extLst>
              <a:ext uri="{FF2B5EF4-FFF2-40B4-BE49-F238E27FC236}">
                <a16:creationId xmlns:a16="http://schemas.microsoft.com/office/drawing/2014/main" id="{D284B333-DA9C-44D6-B550-12E35D655D7D}"/>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530191" y="5353050"/>
            <a:ext cx="1249362" cy="67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Immagine 10">
            <a:extLst>
              <a:ext uri="{FF2B5EF4-FFF2-40B4-BE49-F238E27FC236}">
                <a16:creationId xmlns:a16="http://schemas.microsoft.com/office/drawing/2014/main" id="{681140F0-66AE-4848-8C54-062A3879CA0E}"/>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416266" y="5432425"/>
            <a:ext cx="1184275" cy="47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Immagine 11">
            <a:extLst>
              <a:ext uri="{FF2B5EF4-FFF2-40B4-BE49-F238E27FC236}">
                <a16:creationId xmlns:a16="http://schemas.microsoft.com/office/drawing/2014/main" id="{9843A796-D3CD-4CA0-BA9D-0323C8C84E2D}"/>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802741" y="6130925"/>
            <a:ext cx="890587"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Immagine 12">
            <a:extLst>
              <a:ext uri="{FF2B5EF4-FFF2-40B4-BE49-F238E27FC236}">
                <a16:creationId xmlns:a16="http://schemas.microsoft.com/office/drawing/2014/main" id="{3E0DF121-A469-44D7-A701-885E4A468874}"/>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787116" y="6134100"/>
            <a:ext cx="7747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Immagine 13">
            <a:extLst>
              <a:ext uri="{FF2B5EF4-FFF2-40B4-BE49-F238E27FC236}">
                <a16:creationId xmlns:a16="http://schemas.microsoft.com/office/drawing/2014/main" id="{B08C65F5-C88F-4284-96A5-55A01FD881EB}"/>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5787366" y="6235700"/>
            <a:ext cx="704850"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Immagine 14">
            <a:extLst>
              <a:ext uri="{FF2B5EF4-FFF2-40B4-BE49-F238E27FC236}">
                <a16:creationId xmlns:a16="http://schemas.microsoft.com/office/drawing/2014/main" id="{745C76CD-7DA7-4780-81FC-276F7CECBAE7}"/>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303428" y="6254750"/>
            <a:ext cx="1354138"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Immagine 15">
            <a:extLst>
              <a:ext uri="{FF2B5EF4-FFF2-40B4-BE49-F238E27FC236}">
                <a16:creationId xmlns:a16="http://schemas.microsoft.com/office/drawing/2014/main" id="{8CF43A91-B733-4BB8-A4F9-7708A0FD439E}"/>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9317966" y="6257925"/>
            <a:ext cx="1108075" cy="41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Immagine 2">
            <a:extLst>
              <a:ext uri="{FF2B5EF4-FFF2-40B4-BE49-F238E27FC236}">
                <a16:creationId xmlns:a16="http://schemas.microsoft.com/office/drawing/2014/main" id="{7FA6983B-74EC-4D93-A64A-B05C464E0996}"/>
              </a:ext>
            </a:extLst>
          </p:cNvPr>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2523466" y="5456238"/>
            <a:ext cx="1246187"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009507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ccia in su 16">
            <a:extLst>
              <a:ext uri="{FF2B5EF4-FFF2-40B4-BE49-F238E27FC236}">
                <a16:creationId xmlns:a16="http://schemas.microsoft.com/office/drawing/2014/main" id="{3BE9A9B7-4181-4DB4-8CEC-2F929EEED619}"/>
              </a:ext>
            </a:extLst>
          </p:cNvPr>
          <p:cNvSpPr/>
          <p:nvPr/>
        </p:nvSpPr>
        <p:spPr>
          <a:xfrm>
            <a:off x="3638550" y="3489839"/>
            <a:ext cx="1723346" cy="2348076"/>
          </a:xfrm>
          <a:prstGeom prst="upArrow">
            <a:avLst/>
          </a:prstGeom>
          <a:solidFill>
            <a:schemeClr val="accent5">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8" name="Freccia in su 17">
            <a:extLst>
              <a:ext uri="{FF2B5EF4-FFF2-40B4-BE49-F238E27FC236}">
                <a16:creationId xmlns:a16="http://schemas.microsoft.com/office/drawing/2014/main" id="{9E27FF13-0595-437F-96B0-908A3C0AF859}"/>
              </a:ext>
            </a:extLst>
          </p:cNvPr>
          <p:cNvSpPr/>
          <p:nvPr/>
        </p:nvSpPr>
        <p:spPr>
          <a:xfrm>
            <a:off x="7706445" y="3503138"/>
            <a:ext cx="1723346" cy="2348076"/>
          </a:xfrm>
          <a:prstGeom prst="upArrow">
            <a:avLst/>
          </a:prstGeom>
          <a:solidFill>
            <a:schemeClr val="accent5">
              <a:lumMod val="20000"/>
              <a:lumOff val="8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Titolo 1">
            <a:extLst>
              <a:ext uri="{FF2B5EF4-FFF2-40B4-BE49-F238E27FC236}">
                <a16:creationId xmlns:a16="http://schemas.microsoft.com/office/drawing/2014/main" id="{7EFC2C40-F5B0-48E3-AAE5-FFE7EA524C5F}"/>
              </a:ext>
            </a:extLst>
          </p:cNvPr>
          <p:cNvSpPr>
            <a:spLocks noGrp="1"/>
          </p:cNvSpPr>
          <p:nvPr>
            <p:ph type="title"/>
          </p:nvPr>
        </p:nvSpPr>
        <p:spPr/>
        <p:txBody>
          <a:bodyPr/>
          <a:lstStyle/>
          <a:p>
            <a:r>
              <a:rPr lang="it-IT" dirty="0"/>
              <a:t>Due armadi</a:t>
            </a:r>
          </a:p>
        </p:txBody>
      </p:sp>
      <p:sp>
        <p:nvSpPr>
          <p:cNvPr id="4" name="Segnaposto numero diapositiva 3">
            <a:extLst>
              <a:ext uri="{FF2B5EF4-FFF2-40B4-BE49-F238E27FC236}">
                <a16:creationId xmlns:a16="http://schemas.microsoft.com/office/drawing/2014/main" id="{B3E729F5-A09D-45FF-BC65-39D4ECF02F13}"/>
              </a:ext>
            </a:extLst>
          </p:cNvPr>
          <p:cNvSpPr>
            <a:spLocks noGrp="1"/>
          </p:cNvSpPr>
          <p:nvPr>
            <p:ph type="sldNum" sz="quarter" idx="12"/>
          </p:nvPr>
        </p:nvSpPr>
        <p:spPr/>
        <p:txBody>
          <a:bodyPr/>
          <a:lstStyle/>
          <a:p>
            <a:fld id="{7857964D-D274-47FD-9A15-376DFE8DF902}" type="slidenum">
              <a:rPr lang="it-IT" smtClean="0"/>
              <a:pPr/>
              <a:t>10</a:t>
            </a:fld>
            <a:endParaRPr lang="it-IT" dirty="0"/>
          </a:p>
        </p:txBody>
      </p:sp>
      <p:pic>
        <p:nvPicPr>
          <p:cNvPr id="6" name="Immagine 5" descr="Immagine che contiene armadietto, arredamento, interni, dilegno&#10;&#10;Descrizione generata con affidabilità molto elevata">
            <a:extLst>
              <a:ext uri="{FF2B5EF4-FFF2-40B4-BE49-F238E27FC236}">
                <a16:creationId xmlns:a16="http://schemas.microsoft.com/office/drawing/2014/main" id="{A00935E3-C69A-4EB1-B23E-E7F39DED8B67}"/>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b="3687"/>
          <a:stretch/>
        </p:blipFill>
        <p:spPr>
          <a:xfrm>
            <a:off x="7122392" y="384706"/>
            <a:ext cx="2891452" cy="3432772"/>
          </a:xfrm>
          <a:prstGeom prst="rect">
            <a:avLst/>
          </a:prstGeom>
        </p:spPr>
      </p:pic>
      <p:pic>
        <p:nvPicPr>
          <p:cNvPr id="7" name="Immagine 6" descr="Immagine che contiene armadietto, arredamento, interni, dilegno&#10;&#10;Descrizione generata con affidabilità molto elevata">
            <a:extLst>
              <a:ext uri="{FF2B5EF4-FFF2-40B4-BE49-F238E27FC236}">
                <a16:creationId xmlns:a16="http://schemas.microsoft.com/office/drawing/2014/main" id="{53B6634E-37B8-4F10-A887-427CF21D7B12}"/>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b="3687"/>
          <a:stretch/>
        </p:blipFill>
        <p:spPr>
          <a:xfrm flipH="1">
            <a:off x="2995000" y="359992"/>
            <a:ext cx="2891450" cy="3432772"/>
          </a:xfrm>
          <a:prstGeom prst="rect">
            <a:avLst/>
          </a:prstGeom>
        </p:spPr>
      </p:pic>
      <p:sp>
        <p:nvSpPr>
          <p:cNvPr id="8" name="CasellaDiTesto 7">
            <a:extLst>
              <a:ext uri="{FF2B5EF4-FFF2-40B4-BE49-F238E27FC236}">
                <a16:creationId xmlns:a16="http://schemas.microsoft.com/office/drawing/2014/main" id="{5069960C-69C2-4021-81A7-F7F09745D2E7}"/>
              </a:ext>
            </a:extLst>
          </p:cNvPr>
          <p:cNvSpPr txBox="1"/>
          <p:nvPr/>
        </p:nvSpPr>
        <p:spPr>
          <a:xfrm>
            <a:off x="3124657" y="4914585"/>
            <a:ext cx="2695674" cy="923330"/>
          </a:xfrm>
          <a:prstGeom prst="rect">
            <a:avLst/>
          </a:prstGeom>
          <a:noFill/>
        </p:spPr>
        <p:txBody>
          <a:bodyPr wrap="none" rtlCol="0">
            <a:spAutoFit/>
          </a:bodyPr>
          <a:lstStyle/>
          <a:p>
            <a:pPr algn="ctr"/>
            <a:r>
              <a:rPr lang="it-IT" dirty="0"/>
              <a:t>Acquistare da un fornitore </a:t>
            </a:r>
            <a:br>
              <a:rPr lang="it-IT" dirty="0"/>
            </a:br>
            <a:r>
              <a:rPr lang="it-IT" dirty="0"/>
              <a:t>un servizio alle migliori </a:t>
            </a:r>
            <a:br>
              <a:rPr lang="it-IT" dirty="0"/>
            </a:br>
            <a:r>
              <a:rPr lang="it-IT" dirty="0"/>
              <a:t>condizioni di mercato</a:t>
            </a:r>
          </a:p>
        </p:txBody>
      </p:sp>
      <p:sp>
        <p:nvSpPr>
          <p:cNvPr id="9" name="CasellaDiTesto 8">
            <a:extLst>
              <a:ext uri="{FF2B5EF4-FFF2-40B4-BE49-F238E27FC236}">
                <a16:creationId xmlns:a16="http://schemas.microsoft.com/office/drawing/2014/main" id="{7A0DE4CF-5789-479F-88D4-ABFBB7465534}"/>
              </a:ext>
            </a:extLst>
          </p:cNvPr>
          <p:cNvSpPr txBox="1"/>
          <p:nvPr/>
        </p:nvSpPr>
        <p:spPr>
          <a:xfrm>
            <a:off x="6701852" y="4914585"/>
            <a:ext cx="3700821" cy="923330"/>
          </a:xfrm>
          <a:prstGeom prst="rect">
            <a:avLst/>
          </a:prstGeom>
          <a:noFill/>
        </p:spPr>
        <p:txBody>
          <a:bodyPr wrap="none" rtlCol="0">
            <a:spAutoFit/>
          </a:bodyPr>
          <a:lstStyle/>
          <a:p>
            <a:pPr algn="ctr"/>
            <a:r>
              <a:rPr lang="it-IT" dirty="0"/>
              <a:t>Promuovere un concorso di risorse</a:t>
            </a:r>
          </a:p>
          <a:p>
            <a:pPr algn="ctr"/>
            <a:r>
              <a:rPr lang="it-IT" dirty="0"/>
              <a:t>tra soggetti con finalità analoghe per </a:t>
            </a:r>
            <a:br>
              <a:rPr lang="it-IT" dirty="0"/>
            </a:br>
            <a:r>
              <a:rPr lang="it-IT" dirty="0"/>
              <a:t>realizzare un obiettivo condiviso</a:t>
            </a:r>
          </a:p>
        </p:txBody>
      </p:sp>
      <p:sp>
        <p:nvSpPr>
          <p:cNvPr id="10" name="CasellaDiTesto 9">
            <a:extLst>
              <a:ext uri="{FF2B5EF4-FFF2-40B4-BE49-F238E27FC236}">
                <a16:creationId xmlns:a16="http://schemas.microsoft.com/office/drawing/2014/main" id="{06A5C095-A586-43AE-BDB1-FA896932F669}"/>
              </a:ext>
            </a:extLst>
          </p:cNvPr>
          <p:cNvSpPr txBox="1"/>
          <p:nvPr/>
        </p:nvSpPr>
        <p:spPr>
          <a:xfrm>
            <a:off x="838200" y="5057478"/>
            <a:ext cx="1662315" cy="369332"/>
          </a:xfrm>
          <a:prstGeom prst="rect">
            <a:avLst/>
          </a:prstGeom>
          <a:noFill/>
        </p:spPr>
        <p:txBody>
          <a:bodyPr wrap="none" rtlCol="0">
            <a:spAutoFit/>
          </a:bodyPr>
          <a:lstStyle/>
          <a:p>
            <a:r>
              <a:rPr lang="it-IT" dirty="0"/>
              <a:t>Intento della PA</a:t>
            </a:r>
          </a:p>
        </p:txBody>
      </p:sp>
      <p:sp>
        <p:nvSpPr>
          <p:cNvPr id="11" name="CasellaDiTesto 10">
            <a:extLst>
              <a:ext uri="{FF2B5EF4-FFF2-40B4-BE49-F238E27FC236}">
                <a16:creationId xmlns:a16="http://schemas.microsoft.com/office/drawing/2014/main" id="{1403BEC4-9980-48BF-8A62-89DAB7614875}"/>
              </a:ext>
            </a:extLst>
          </p:cNvPr>
          <p:cNvSpPr txBox="1"/>
          <p:nvPr/>
        </p:nvSpPr>
        <p:spPr>
          <a:xfrm>
            <a:off x="774659" y="3842035"/>
            <a:ext cx="1789401" cy="369332"/>
          </a:xfrm>
          <a:prstGeom prst="rect">
            <a:avLst/>
          </a:prstGeom>
          <a:noFill/>
        </p:spPr>
        <p:txBody>
          <a:bodyPr wrap="none" rtlCol="0">
            <a:spAutoFit/>
          </a:bodyPr>
          <a:lstStyle/>
          <a:p>
            <a:r>
              <a:rPr lang="it-IT" dirty="0"/>
              <a:t>Tipo di strumenti</a:t>
            </a:r>
          </a:p>
        </p:txBody>
      </p:sp>
      <p:sp>
        <p:nvSpPr>
          <p:cNvPr id="12" name="CasellaDiTesto 11">
            <a:extLst>
              <a:ext uri="{FF2B5EF4-FFF2-40B4-BE49-F238E27FC236}">
                <a16:creationId xmlns:a16="http://schemas.microsoft.com/office/drawing/2014/main" id="{15BBDD45-D78A-4924-A4D8-AAA345007A9C}"/>
              </a:ext>
            </a:extLst>
          </p:cNvPr>
          <p:cNvSpPr txBox="1"/>
          <p:nvPr/>
        </p:nvSpPr>
        <p:spPr>
          <a:xfrm>
            <a:off x="3047828" y="3699034"/>
            <a:ext cx="2553456" cy="369332"/>
          </a:xfrm>
          <a:prstGeom prst="rect">
            <a:avLst/>
          </a:prstGeom>
          <a:noFill/>
        </p:spPr>
        <p:txBody>
          <a:bodyPr wrap="none" rtlCol="0">
            <a:spAutoFit/>
          </a:bodyPr>
          <a:lstStyle/>
          <a:p>
            <a:pPr algn="ctr"/>
            <a:r>
              <a:rPr lang="it-IT" dirty="0"/>
              <a:t>Basati sulla competizione</a:t>
            </a:r>
          </a:p>
        </p:txBody>
      </p:sp>
      <p:sp>
        <p:nvSpPr>
          <p:cNvPr id="13" name="CasellaDiTesto 12">
            <a:extLst>
              <a:ext uri="{FF2B5EF4-FFF2-40B4-BE49-F238E27FC236}">
                <a16:creationId xmlns:a16="http://schemas.microsoft.com/office/drawing/2014/main" id="{4EC6D848-5D90-4BFA-81AB-E879F664B1DE}"/>
              </a:ext>
            </a:extLst>
          </p:cNvPr>
          <p:cNvSpPr txBox="1"/>
          <p:nvPr/>
        </p:nvSpPr>
        <p:spPr>
          <a:xfrm>
            <a:off x="7227606" y="3883700"/>
            <a:ext cx="2649316" cy="369332"/>
          </a:xfrm>
          <a:prstGeom prst="rect">
            <a:avLst/>
          </a:prstGeom>
          <a:noFill/>
        </p:spPr>
        <p:txBody>
          <a:bodyPr wrap="none" rtlCol="0">
            <a:spAutoFit/>
          </a:bodyPr>
          <a:lstStyle/>
          <a:p>
            <a:pPr algn="ctr"/>
            <a:r>
              <a:rPr lang="it-IT" dirty="0"/>
              <a:t>Basati sulla collaborazione</a:t>
            </a:r>
          </a:p>
        </p:txBody>
      </p:sp>
      <p:sp>
        <p:nvSpPr>
          <p:cNvPr id="14" name="CasellaDiTesto 13">
            <a:extLst>
              <a:ext uri="{FF2B5EF4-FFF2-40B4-BE49-F238E27FC236}">
                <a16:creationId xmlns:a16="http://schemas.microsoft.com/office/drawing/2014/main" id="{E733D5FA-23B6-4FF9-8B7F-9C02CAEFEF64}"/>
              </a:ext>
            </a:extLst>
          </p:cNvPr>
          <p:cNvSpPr txBox="1"/>
          <p:nvPr/>
        </p:nvSpPr>
        <p:spPr>
          <a:xfrm>
            <a:off x="838200" y="1710269"/>
            <a:ext cx="2234522" cy="369332"/>
          </a:xfrm>
          <a:prstGeom prst="rect">
            <a:avLst/>
          </a:prstGeom>
          <a:noFill/>
        </p:spPr>
        <p:txBody>
          <a:bodyPr wrap="none" rtlCol="0">
            <a:spAutoFit/>
          </a:bodyPr>
          <a:lstStyle/>
          <a:p>
            <a:r>
              <a:rPr lang="it-IT" dirty="0"/>
              <a:t>Riferimenti normativi </a:t>
            </a:r>
          </a:p>
        </p:txBody>
      </p:sp>
      <p:sp>
        <p:nvSpPr>
          <p:cNvPr id="15" name="CasellaDiTesto 14">
            <a:extLst>
              <a:ext uri="{FF2B5EF4-FFF2-40B4-BE49-F238E27FC236}">
                <a16:creationId xmlns:a16="http://schemas.microsoft.com/office/drawing/2014/main" id="{0620A335-C09A-449E-B03D-511FCA0EAAFD}"/>
              </a:ext>
            </a:extLst>
          </p:cNvPr>
          <p:cNvSpPr txBox="1"/>
          <p:nvPr/>
        </p:nvSpPr>
        <p:spPr>
          <a:xfrm>
            <a:off x="3515971" y="1634887"/>
            <a:ext cx="1817805" cy="923330"/>
          </a:xfrm>
          <a:prstGeom prst="rect">
            <a:avLst/>
          </a:prstGeom>
          <a:noFill/>
        </p:spPr>
        <p:txBody>
          <a:bodyPr wrap="none" rtlCol="0">
            <a:spAutoFit/>
          </a:bodyPr>
          <a:lstStyle/>
          <a:p>
            <a:pPr algn="ctr"/>
            <a:r>
              <a:rPr lang="it-IT" b="1" dirty="0">
                <a:solidFill>
                  <a:schemeClr val="bg1"/>
                </a:solidFill>
              </a:rPr>
              <a:t>d.lgs. 50/2016</a:t>
            </a:r>
          </a:p>
          <a:p>
            <a:pPr algn="ctr"/>
            <a:r>
              <a:rPr lang="it-IT" b="1" dirty="0">
                <a:solidFill>
                  <a:schemeClr val="bg1"/>
                </a:solidFill>
              </a:rPr>
              <a:t>Codice dei </a:t>
            </a:r>
          </a:p>
          <a:p>
            <a:pPr algn="ctr"/>
            <a:r>
              <a:rPr lang="it-IT" b="1" dirty="0">
                <a:solidFill>
                  <a:schemeClr val="bg1"/>
                </a:solidFill>
              </a:rPr>
              <a:t>contratti pubblici</a:t>
            </a:r>
          </a:p>
        </p:txBody>
      </p:sp>
      <p:sp>
        <p:nvSpPr>
          <p:cNvPr id="16" name="CasellaDiTesto 15">
            <a:extLst>
              <a:ext uri="{FF2B5EF4-FFF2-40B4-BE49-F238E27FC236}">
                <a16:creationId xmlns:a16="http://schemas.microsoft.com/office/drawing/2014/main" id="{13EA77F1-BF51-4B37-98CE-25F7E1525EB8}"/>
              </a:ext>
            </a:extLst>
          </p:cNvPr>
          <p:cNvSpPr txBox="1"/>
          <p:nvPr/>
        </p:nvSpPr>
        <p:spPr>
          <a:xfrm>
            <a:off x="7259314" y="2233470"/>
            <a:ext cx="2617608" cy="1200329"/>
          </a:xfrm>
          <a:prstGeom prst="rect">
            <a:avLst/>
          </a:prstGeom>
          <a:noFill/>
        </p:spPr>
        <p:txBody>
          <a:bodyPr wrap="square" rtlCol="0">
            <a:spAutoFit/>
          </a:bodyPr>
          <a:lstStyle/>
          <a:p>
            <a:pPr algn="ctr"/>
            <a:br>
              <a:rPr lang="it-IT" b="1" dirty="0">
                <a:solidFill>
                  <a:schemeClr val="bg1"/>
                </a:solidFill>
              </a:rPr>
            </a:br>
            <a:r>
              <a:rPr lang="it-IT" b="1" dirty="0">
                <a:solidFill>
                  <a:schemeClr val="bg1"/>
                </a:solidFill>
              </a:rPr>
              <a:t>Legge 241/1990</a:t>
            </a:r>
          </a:p>
          <a:p>
            <a:pPr algn="ctr"/>
            <a:r>
              <a:rPr lang="it-IT" b="1" dirty="0">
                <a:solidFill>
                  <a:schemeClr val="bg1"/>
                </a:solidFill>
              </a:rPr>
              <a:t>Procedimento</a:t>
            </a:r>
          </a:p>
          <a:p>
            <a:pPr algn="ctr"/>
            <a:r>
              <a:rPr lang="it-IT" b="1" dirty="0">
                <a:solidFill>
                  <a:schemeClr val="bg1"/>
                </a:solidFill>
              </a:rPr>
              <a:t>amministrativo</a:t>
            </a:r>
          </a:p>
        </p:txBody>
      </p:sp>
    </p:spTree>
    <p:extLst>
      <p:ext uri="{BB962C8B-B14F-4D97-AF65-F5344CB8AC3E}">
        <p14:creationId xmlns:p14="http://schemas.microsoft.com/office/powerpoint/2010/main" val="6945464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2633A0F-09A3-4469-B2D6-78FF624AA193}"/>
              </a:ext>
            </a:extLst>
          </p:cNvPr>
          <p:cNvSpPr>
            <a:spLocks noGrp="1"/>
          </p:cNvSpPr>
          <p:nvPr>
            <p:ph type="title"/>
          </p:nvPr>
        </p:nvSpPr>
        <p:spPr/>
        <p:txBody>
          <a:bodyPr/>
          <a:lstStyle/>
          <a:p>
            <a:r>
              <a:rPr lang="it-IT" dirty="0"/>
              <a:t>Dentro gli armadi</a:t>
            </a:r>
          </a:p>
        </p:txBody>
      </p:sp>
      <p:sp>
        <p:nvSpPr>
          <p:cNvPr id="4" name="Segnaposto numero diapositiva 3">
            <a:extLst>
              <a:ext uri="{FF2B5EF4-FFF2-40B4-BE49-F238E27FC236}">
                <a16:creationId xmlns:a16="http://schemas.microsoft.com/office/drawing/2014/main" id="{A18676E1-13C8-4EA1-9895-0CA4CC0D3122}"/>
              </a:ext>
            </a:extLst>
          </p:cNvPr>
          <p:cNvSpPr>
            <a:spLocks noGrp="1"/>
          </p:cNvSpPr>
          <p:nvPr>
            <p:ph type="sldNum" sz="quarter" idx="12"/>
          </p:nvPr>
        </p:nvSpPr>
        <p:spPr/>
        <p:txBody>
          <a:bodyPr/>
          <a:lstStyle/>
          <a:p>
            <a:fld id="{7857964D-D274-47FD-9A15-376DFE8DF902}" type="slidenum">
              <a:rPr lang="it-IT" smtClean="0"/>
              <a:pPr/>
              <a:t>11</a:t>
            </a:fld>
            <a:endParaRPr lang="it-IT" dirty="0"/>
          </a:p>
        </p:txBody>
      </p:sp>
      <p:graphicFrame>
        <p:nvGraphicFramePr>
          <p:cNvPr id="5" name="Tabella 4">
            <a:extLst>
              <a:ext uri="{FF2B5EF4-FFF2-40B4-BE49-F238E27FC236}">
                <a16:creationId xmlns:a16="http://schemas.microsoft.com/office/drawing/2014/main" id="{93326AAA-FC24-4DAC-9140-14BA38243EF7}"/>
              </a:ext>
            </a:extLst>
          </p:cNvPr>
          <p:cNvGraphicFramePr>
            <a:graphicFrameLocks noGrp="1"/>
          </p:cNvGraphicFramePr>
          <p:nvPr>
            <p:extLst>
              <p:ext uri="{D42A27DB-BD31-4B8C-83A1-F6EECF244321}">
                <p14:modId xmlns:p14="http://schemas.microsoft.com/office/powerpoint/2010/main" val="2176877657"/>
              </p:ext>
            </p:extLst>
          </p:nvPr>
        </p:nvGraphicFramePr>
        <p:xfrm>
          <a:off x="1524000" y="1550145"/>
          <a:ext cx="9275805" cy="4203857"/>
        </p:xfrm>
        <a:graphic>
          <a:graphicData uri="http://schemas.openxmlformats.org/drawingml/2006/table">
            <a:tbl>
              <a:tblPr firstRow="1" firstCol="1" bandRow="1">
                <a:tableStyleId>{5C22544A-7EE6-4342-B048-85BDC9FD1C3A}</a:tableStyleId>
              </a:tblPr>
              <a:tblGrid>
                <a:gridCol w="1761003">
                  <a:extLst>
                    <a:ext uri="{9D8B030D-6E8A-4147-A177-3AD203B41FA5}">
                      <a16:colId xmlns:a16="http://schemas.microsoft.com/office/drawing/2014/main" val="2133978291"/>
                    </a:ext>
                  </a:extLst>
                </a:gridCol>
                <a:gridCol w="3845862">
                  <a:extLst>
                    <a:ext uri="{9D8B030D-6E8A-4147-A177-3AD203B41FA5}">
                      <a16:colId xmlns:a16="http://schemas.microsoft.com/office/drawing/2014/main" val="2929035166"/>
                    </a:ext>
                  </a:extLst>
                </a:gridCol>
                <a:gridCol w="3668940">
                  <a:extLst>
                    <a:ext uri="{9D8B030D-6E8A-4147-A177-3AD203B41FA5}">
                      <a16:colId xmlns:a16="http://schemas.microsoft.com/office/drawing/2014/main" val="3315011244"/>
                    </a:ext>
                  </a:extLst>
                </a:gridCol>
              </a:tblGrid>
              <a:tr h="159107">
                <a:tc>
                  <a:txBody>
                    <a:bodyPr/>
                    <a:lstStyle/>
                    <a:p>
                      <a:pPr>
                        <a:lnSpc>
                          <a:spcPct val="107000"/>
                        </a:lnSpc>
                        <a:spcAft>
                          <a:spcPts val="0"/>
                        </a:spcAft>
                      </a:pPr>
                      <a:r>
                        <a:rPr lang="it-IT" sz="1000" dirty="0">
                          <a:effectLst/>
                        </a:rPr>
                        <a:t> </a:t>
                      </a: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5371" marR="35371" marT="0" marB="0"/>
                </a:tc>
                <a:tc>
                  <a:txBody>
                    <a:bodyPr/>
                    <a:lstStyle/>
                    <a:p>
                      <a:pPr>
                        <a:lnSpc>
                          <a:spcPct val="107000"/>
                        </a:lnSpc>
                        <a:spcAft>
                          <a:spcPts val="0"/>
                        </a:spcAft>
                      </a:pPr>
                      <a:r>
                        <a:rPr lang="it-IT" sz="1000">
                          <a:effectLst/>
                        </a:rPr>
                        <a:t>Affidamento di beni e servizi</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5371" marR="35371" marT="0" marB="0"/>
                </a:tc>
                <a:tc>
                  <a:txBody>
                    <a:bodyPr/>
                    <a:lstStyle/>
                    <a:p>
                      <a:pPr>
                        <a:lnSpc>
                          <a:spcPct val="107000"/>
                        </a:lnSpc>
                        <a:spcAft>
                          <a:spcPts val="0"/>
                        </a:spcAft>
                      </a:pPr>
                      <a:r>
                        <a:rPr lang="it-IT" sz="1000">
                          <a:effectLst/>
                        </a:rPr>
                        <a:t>Sostegno sussidiario alle iniziative dei cittadini</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5371" marR="35371" marT="0" marB="0"/>
                </a:tc>
                <a:extLst>
                  <a:ext uri="{0D108BD9-81ED-4DB2-BD59-A6C34878D82A}">
                    <a16:rowId xmlns:a16="http://schemas.microsoft.com/office/drawing/2014/main" val="3684070564"/>
                  </a:ext>
                </a:extLst>
              </a:tr>
              <a:tr h="492009">
                <a:tc>
                  <a:txBody>
                    <a:bodyPr/>
                    <a:lstStyle/>
                    <a:p>
                      <a:pPr>
                        <a:lnSpc>
                          <a:spcPct val="107000"/>
                        </a:lnSpc>
                        <a:spcAft>
                          <a:spcPts val="0"/>
                        </a:spcAft>
                      </a:pPr>
                      <a:r>
                        <a:rPr lang="it-IT" sz="1000" dirty="0">
                          <a:effectLst/>
                        </a:rPr>
                        <a:t>A cosa serve</a:t>
                      </a: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5371" marR="35371" marT="0" marB="0"/>
                </a:tc>
                <a:tc>
                  <a:txBody>
                    <a:bodyPr/>
                    <a:lstStyle/>
                    <a:p>
                      <a:pPr>
                        <a:lnSpc>
                          <a:spcPct val="107000"/>
                        </a:lnSpc>
                        <a:spcAft>
                          <a:spcPts val="0"/>
                        </a:spcAft>
                      </a:pPr>
                      <a:r>
                        <a:rPr lang="it-IT" sz="1000" dirty="0">
                          <a:effectLst/>
                        </a:rPr>
                        <a:t>Ad acquisire servizi, forniture, lavoro e opere (</a:t>
                      </a:r>
                      <a:r>
                        <a:rPr lang="it-IT" sz="1000" dirty="0" err="1">
                          <a:effectLst/>
                        </a:rPr>
                        <a:t>D.Lgs.</a:t>
                      </a:r>
                      <a:r>
                        <a:rPr lang="it-IT" sz="1000" dirty="0">
                          <a:effectLst/>
                        </a:rPr>
                        <a:t> 50/2016)</a:t>
                      </a: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5371" marR="35371" marT="0" marB="0"/>
                </a:tc>
                <a:tc>
                  <a:txBody>
                    <a:bodyPr/>
                    <a:lstStyle/>
                    <a:p>
                      <a:pPr>
                        <a:lnSpc>
                          <a:spcPct val="107000"/>
                        </a:lnSpc>
                        <a:spcAft>
                          <a:spcPts val="0"/>
                        </a:spcAft>
                      </a:pPr>
                      <a:r>
                        <a:rPr lang="it-IT" sz="1000" dirty="0">
                          <a:effectLst/>
                        </a:rPr>
                        <a:t>A sostenere l’autonoma iniziativa dei cittadini che concorrono, anche in forma associata, a perseguire il bene comune, ad elevare i livelli (..) di coesione e protezione sociale (</a:t>
                      </a:r>
                      <a:r>
                        <a:rPr lang="it-IT" sz="1000" dirty="0" err="1">
                          <a:effectLst/>
                        </a:rPr>
                        <a:t>D.Lgs</a:t>
                      </a:r>
                      <a:r>
                        <a:rPr lang="it-IT" sz="1000" dirty="0">
                          <a:effectLst/>
                        </a:rPr>
                        <a:t> 117/2017)</a:t>
                      </a: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5371" marR="35371" marT="0" marB="0"/>
                </a:tc>
                <a:extLst>
                  <a:ext uri="{0D108BD9-81ED-4DB2-BD59-A6C34878D82A}">
                    <a16:rowId xmlns:a16="http://schemas.microsoft.com/office/drawing/2014/main" val="3392136706"/>
                  </a:ext>
                </a:extLst>
              </a:tr>
              <a:tr h="492009">
                <a:tc>
                  <a:txBody>
                    <a:bodyPr/>
                    <a:lstStyle/>
                    <a:p>
                      <a:pPr>
                        <a:lnSpc>
                          <a:spcPct val="107000"/>
                        </a:lnSpc>
                        <a:spcAft>
                          <a:spcPts val="0"/>
                        </a:spcAft>
                      </a:pPr>
                      <a:r>
                        <a:rPr lang="it-IT" sz="1000">
                          <a:effectLst/>
                        </a:rPr>
                        <a:t>Fondamento normativo rispetto alle procedure da adottare</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5371" marR="35371" marT="0" marB="0"/>
                </a:tc>
                <a:tc>
                  <a:txBody>
                    <a:bodyPr/>
                    <a:lstStyle/>
                    <a:p>
                      <a:pPr>
                        <a:lnSpc>
                          <a:spcPct val="107000"/>
                        </a:lnSpc>
                        <a:spcAft>
                          <a:spcPts val="0"/>
                        </a:spcAft>
                      </a:pPr>
                      <a:r>
                        <a:rPr lang="it-IT" sz="1000" dirty="0" err="1">
                          <a:effectLst/>
                        </a:rPr>
                        <a:t>D.Lgs.</a:t>
                      </a:r>
                      <a:r>
                        <a:rPr lang="it-IT" sz="1000" dirty="0">
                          <a:effectLst/>
                        </a:rPr>
                        <a:t> 50/2016 (Codice dei</a:t>
                      </a:r>
                      <a:r>
                        <a:rPr lang="it-IT" sz="1000" baseline="0" dirty="0">
                          <a:effectLst/>
                        </a:rPr>
                        <a:t> contratti</a:t>
                      </a:r>
                      <a:r>
                        <a:rPr lang="it-IT" sz="1000" dirty="0">
                          <a:effectLst/>
                        </a:rPr>
                        <a:t>)</a:t>
                      </a: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5371" marR="35371" marT="0" marB="0"/>
                </a:tc>
                <a:tc>
                  <a:txBody>
                    <a:bodyPr/>
                    <a:lstStyle/>
                    <a:p>
                      <a:pPr>
                        <a:lnSpc>
                          <a:spcPct val="107000"/>
                        </a:lnSpc>
                        <a:spcAft>
                          <a:spcPts val="0"/>
                        </a:spcAft>
                      </a:pPr>
                      <a:r>
                        <a:rPr lang="it-IT" sz="1000" dirty="0">
                          <a:effectLst/>
                        </a:rPr>
                        <a:t>Legge 241/1990 + eventuale legislazione regionale + regolamenti comunali</a:t>
                      </a: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5371" marR="35371" marT="0" marB="0"/>
                </a:tc>
                <a:extLst>
                  <a:ext uri="{0D108BD9-81ED-4DB2-BD59-A6C34878D82A}">
                    <a16:rowId xmlns:a16="http://schemas.microsoft.com/office/drawing/2014/main" val="2631571835"/>
                  </a:ext>
                </a:extLst>
              </a:tr>
              <a:tr h="388016">
                <a:tc>
                  <a:txBody>
                    <a:bodyPr/>
                    <a:lstStyle/>
                    <a:p>
                      <a:pPr>
                        <a:lnSpc>
                          <a:spcPct val="107000"/>
                        </a:lnSpc>
                        <a:spcAft>
                          <a:spcPts val="0"/>
                        </a:spcAft>
                      </a:pPr>
                      <a:r>
                        <a:rPr lang="it-IT" sz="1000" dirty="0">
                          <a:effectLst/>
                        </a:rPr>
                        <a:t>Principi generali rispetto alle procedure</a:t>
                      </a: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5371" marR="35371" marT="0" marB="0"/>
                </a:tc>
                <a:tc>
                  <a:txBody>
                    <a:bodyPr/>
                    <a:lstStyle/>
                    <a:p>
                      <a:pPr>
                        <a:lnSpc>
                          <a:spcPct val="107000"/>
                        </a:lnSpc>
                        <a:spcAft>
                          <a:spcPts val="0"/>
                        </a:spcAft>
                      </a:pPr>
                      <a:r>
                        <a:rPr lang="it-IT" sz="1000" dirty="0">
                          <a:effectLst/>
                        </a:rPr>
                        <a:t>economicità, efficacia, imparzialità, parità di trattamento, trasparenza, proporzionalità, pubblicità</a:t>
                      </a: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5371" marR="3537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it-IT" sz="1000" dirty="0">
                          <a:effectLst/>
                        </a:rPr>
                        <a:t>Gli stessi: economicità, efficacia, imparzialità, parità di trattamento, trasparenza, proporzionalità, pubblicità</a:t>
                      </a: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5371" marR="35371" marT="0" marB="0"/>
                </a:tc>
                <a:extLst>
                  <a:ext uri="{0D108BD9-81ED-4DB2-BD59-A6C34878D82A}">
                    <a16:rowId xmlns:a16="http://schemas.microsoft.com/office/drawing/2014/main" val="378426832"/>
                  </a:ext>
                </a:extLst>
              </a:tr>
              <a:tr h="492009">
                <a:tc>
                  <a:txBody>
                    <a:bodyPr/>
                    <a:lstStyle/>
                    <a:p>
                      <a:pPr>
                        <a:lnSpc>
                          <a:spcPct val="107000"/>
                        </a:lnSpc>
                        <a:spcAft>
                          <a:spcPts val="0"/>
                        </a:spcAft>
                      </a:pPr>
                      <a:r>
                        <a:rPr lang="it-IT" sz="1000">
                          <a:effectLst/>
                        </a:rPr>
                        <a:t>Chi procede</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5371" marR="35371" marT="0" marB="0"/>
                </a:tc>
                <a:tc>
                  <a:txBody>
                    <a:bodyPr/>
                    <a:lstStyle/>
                    <a:p>
                      <a:pPr>
                        <a:lnSpc>
                          <a:spcPct val="107000"/>
                        </a:lnSpc>
                        <a:spcAft>
                          <a:spcPts val="0"/>
                        </a:spcAft>
                      </a:pPr>
                      <a:r>
                        <a:rPr lang="it-IT" sz="1000" dirty="0">
                          <a:effectLst/>
                        </a:rPr>
                        <a:t>La pubblica amministrazione </a:t>
                      </a: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5371" marR="35371" marT="0" marB="0"/>
                </a:tc>
                <a:tc>
                  <a:txBody>
                    <a:bodyPr/>
                    <a:lstStyle/>
                    <a:p>
                      <a:pPr>
                        <a:lnSpc>
                          <a:spcPct val="107000"/>
                        </a:lnSpc>
                        <a:spcAft>
                          <a:spcPts val="0"/>
                        </a:spcAft>
                      </a:pPr>
                      <a:r>
                        <a:rPr lang="it-IT" sz="1000" dirty="0">
                          <a:effectLst/>
                        </a:rPr>
                        <a:t>La pubblica amministrazione; ciò può avvenire anche a seguito di istanza da parte di un soggetto non pubblico, che viene valutata e, dove ritenuto opportuno, viene assunta dalla PA</a:t>
                      </a: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5371" marR="35371" marT="0" marB="0"/>
                </a:tc>
                <a:extLst>
                  <a:ext uri="{0D108BD9-81ED-4DB2-BD59-A6C34878D82A}">
                    <a16:rowId xmlns:a16="http://schemas.microsoft.com/office/drawing/2014/main" val="414759953"/>
                  </a:ext>
                </a:extLst>
              </a:tr>
              <a:tr h="607320">
                <a:tc>
                  <a:txBody>
                    <a:bodyPr/>
                    <a:lstStyle/>
                    <a:p>
                      <a:pPr>
                        <a:lnSpc>
                          <a:spcPct val="107000"/>
                        </a:lnSpc>
                        <a:spcAft>
                          <a:spcPts val="0"/>
                        </a:spcAft>
                      </a:pPr>
                      <a:r>
                        <a:rPr lang="it-IT" sz="1000" dirty="0">
                          <a:effectLst/>
                          <a:latin typeface="Calibri" panose="020F0502020204030204" pitchFamily="34" charset="0"/>
                          <a:ea typeface="Calibri" panose="020F0502020204030204" pitchFamily="34" charset="0"/>
                          <a:cs typeface="Times New Roman" panose="02020603050405020304" pitchFamily="18" charset="0"/>
                        </a:rPr>
                        <a:t>Cosa avviene</a:t>
                      </a:r>
                    </a:p>
                  </a:txBody>
                  <a:tcPr marL="35371" marR="35371" marT="0" marB="0"/>
                </a:tc>
                <a:tc>
                  <a:txBody>
                    <a:bodyPr/>
                    <a:lstStyle/>
                    <a:p>
                      <a:pPr>
                        <a:lnSpc>
                          <a:spcPct val="107000"/>
                        </a:lnSpc>
                        <a:spcAft>
                          <a:spcPts val="0"/>
                        </a:spcAft>
                      </a:pPr>
                      <a:r>
                        <a:rPr lang="it-IT" sz="1000" dirty="0">
                          <a:effectLst/>
                          <a:latin typeface="Calibri" panose="020F0502020204030204" pitchFamily="34" charset="0"/>
                          <a:ea typeface="Calibri" panose="020F0502020204030204" pitchFamily="34" charset="0"/>
                          <a:cs typeface="Times New Roman" panose="02020603050405020304" pitchFamily="18" charset="0"/>
                        </a:rPr>
                        <a:t>Le imprese in possesso dei requisiti di partecipazione presentano la propria offerta, una commissione aggiudicatrice valuta quale di esse sia migliore e affida a questa la commessa</a:t>
                      </a:r>
                    </a:p>
                  </a:txBody>
                  <a:tcPr marL="35371" marR="35371" marT="0" marB="0"/>
                </a:tc>
                <a:tc>
                  <a:txBody>
                    <a:bodyPr/>
                    <a:lstStyle/>
                    <a:p>
                      <a:pPr>
                        <a:lnSpc>
                          <a:spcPct val="107000"/>
                        </a:lnSpc>
                        <a:spcAft>
                          <a:spcPts val="0"/>
                        </a:spcAft>
                      </a:pPr>
                      <a:r>
                        <a:rPr lang="it-IT" sz="1000" dirty="0">
                          <a:effectLst/>
                          <a:latin typeface="Calibri" panose="020F0502020204030204" pitchFamily="34" charset="0"/>
                          <a:ea typeface="Calibri" panose="020F0502020204030204" pitchFamily="34" charset="0"/>
                          <a:cs typeface="Times New Roman" panose="02020603050405020304" pitchFamily="18" charset="0"/>
                        </a:rPr>
                        <a:t>I soggetti ammessi alla </a:t>
                      </a:r>
                      <a:r>
                        <a:rPr lang="it-IT" sz="1000" dirty="0" err="1">
                          <a:effectLst/>
                          <a:latin typeface="Calibri" panose="020F0502020204030204" pitchFamily="34" charset="0"/>
                          <a:ea typeface="Calibri" panose="020F0502020204030204" pitchFamily="34" charset="0"/>
                          <a:cs typeface="Times New Roman" panose="02020603050405020304" pitchFamily="18" charset="0"/>
                        </a:rPr>
                        <a:t>coprogettazione</a:t>
                      </a:r>
                      <a:r>
                        <a:rPr lang="it-IT" sz="1000" dirty="0">
                          <a:effectLst/>
                          <a:latin typeface="Calibri" panose="020F0502020204030204" pitchFamily="34" charset="0"/>
                          <a:ea typeface="Calibri" panose="020F0502020204030204" pitchFamily="34" charset="0"/>
                          <a:cs typeface="Times New Roman" panose="02020603050405020304" pitchFamily="18" charset="0"/>
                        </a:rPr>
                        <a:t> e l’amministrazione procedente iniziano un dialogo teso ad individuare in tutto il partenariato le soluzioni migliori e le risorse per realizzarle, </a:t>
                      </a:r>
                    </a:p>
                  </a:txBody>
                  <a:tcPr marL="35371" marR="35371" marT="0" marB="0"/>
                </a:tc>
                <a:extLst>
                  <a:ext uri="{0D108BD9-81ED-4DB2-BD59-A6C34878D82A}">
                    <a16:rowId xmlns:a16="http://schemas.microsoft.com/office/drawing/2014/main" val="4073339843"/>
                  </a:ext>
                </a:extLst>
              </a:tr>
              <a:tr h="582024">
                <a:tc>
                  <a:txBody>
                    <a:bodyPr/>
                    <a:lstStyle/>
                    <a:p>
                      <a:pPr>
                        <a:lnSpc>
                          <a:spcPct val="107000"/>
                        </a:lnSpc>
                        <a:spcAft>
                          <a:spcPts val="0"/>
                        </a:spcAft>
                      </a:pPr>
                      <a:r>
                        <a:rPr lang="it-IT" sz="1000" dirty="0">
                          <a:effectLst/>
                        </a:rPr>
                        <a:t>Trasparenza</a:t>
                      </a: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5371" marR="35371" marT="0" marB="0"/>
                </a:tc>
                <a:tc>
                  <a:txBody>
                    <a:bodyPr/>
                    <a:lstStyle/>
                    <a:p>
                      <a:pPr>
                        <a:lnSpc>
                          <a:spcPct val="107000"/>
                        </a:lnSpc>
                        <a:spcAft>
                          <a:spcPts val="0"/>
                        </a:spcAft>
                      </a:pPr>
                      <a:r>
                        <a:rPr lang="it-IT" sz="1000">
                          <a:effectLst/>
                        </a:rPr>
                        <a:t>Hanno titolo di accedere alla documentazione tutti i soggetti che rivestono un interesse legittimo rispetto all’affidamento, tipicamente un concorrente</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5371" marR="35371" marT="0" marB="0"/>
                </a:tc>
                <a:tc>
                  <a:txBody>
                    <a:bodyPr/>
                    <a:lstStyle/>
                    <a:p>
                      <a:pPr>
                        <a:lnSpc>
                          <a:spcPct val="107000"/>
                        </a:lnSpc>
                        <a:spcAft>
                          <a:spcPts val="0"/>
                        </a:spcAft>
                      </a:pPr>
                      <a:r>
                        <a:rPr lang="it-IT" sz="1000" dirty="0">
                          <a:effectLst/>
                        </a:rPr>
                        <a:t>Hanno diritto ad accedere alla documentazione tutti coloro che detengono un interesse (es. consiglieri comunali, cittadini, ecc.)</a:t>
                      </a: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5371" marR="35371" marT="0" marB="0"/>
                </a:tc>
                <a:extLst>
                  <a:ext uri="{0D108BD9-81ED-4DB2-BD59-A6C34878D82A}">
                    <a16:rowId xmlns:a16="http://schemas.microsoft.com/office/drawing/2014/main" val="1010230414"/>
                  </a:ext>
                </a:extLst>
              </a:tr>
              <a:tr h="991363">
                <a:tc>
                  <a:txBody>
                    <a:bodyPr/>
                    <a:lstStyle/>
                    <a:p>
                      <a:pPr>
                        <a:lnSpc>
                          <a:spcPct val="107000"/>
                        </a:lnSpc>
                        <a:spcAft>
                          <a:spcPts val="0"/>
                        </a:spcAft>
                      </a:pPr>
                      <a:r>
                        <a:rPr lang="it-IT" sz="1000">
                          <a:effectLst/>
                        </a:rPr>
                        <a:t>Come si conclude</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5371" marR="35371" marT="0" marB="0"/>
                </a:tc>
                <a:tc>
                  <a:txBody>
                    <a:bodyPr/>
                    <a:lstStyle/>
                    <a:p>
                      <a:pPr>
                        <a:lnSpc>
                          <a:spcPct val="107000"/>
                        </a:lnSpc>
                        <a:spcAft>
                          <a:spcPts val="0"/>
                        </a:spcAft>
                      </a:pPr>
                      <a:r>
                        <a:rPr lang="it-IT" sz="1000" dirty="0">
                          <a:effectLst/>
                        </a:rPr>
                        <a:t>Con l’aggiudicazione ad uno dei concorrenti</a:t>
                      </a: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5371" marR="35371" marT="0" marB="0"/>
                </a:tc>
                <a:tc>
                  <a:txBody>
                    <a:bodyPr/>
                    <a:lstStyle/>
                    <a:p>
                      <a:pPr>
                        <a:lnSpc>
                          <a:spcPct val="107000"/>
                        </a:lnSpc>
                        <a:spcAft>
                          <a:spcPts val="0"/>
                        </a:spcAft>
                      </a:pPr>
                      <a:r>
                        <a:rPr lang="it-IT" sz="1000" dirty="0">
                          <a:effectLst/>
                        </a:rPr>
                        <a:t>Con un accordo che coinvolge amministrazione procedente e partner e che auspicabilmente integra e valorizza, a seguito di un esito consensuale, una pluralità di contributi e risorse apportate. Ciò non esclude, ove l’accordo non sia raggiunto, che l’amministrazione procedente individui di propria iniziativa la proposta o le proposte operative che meglio traducono l’esito della </a:t>
                      </a:r>
                      <a:r>
                        <a:rPr lang="it-IT" sz="1000" dirty="0" err="1">
                          <a:effectLst/>
                        </a:rPr>
                        <a:t>coprogettazione</a:t>
                      </a:r>
                      <a:r>
                        <a:rPr lang="it-IT" sz="1000" dirty="0">
                          <a:effectLst/>
                        </a:rPr>
                        <a:t>.</a:t>
                      </a: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5371" marR="35371" marT="0" marB="0"/>
                </a:tc>
                <a:extLst>
                  <a:ext uri="{0D108BD9-81ED-4DB2-BD59-A6C34878D82A}">
                    <a16:rowId xmlns:a16="http://schemas.microsoft.com/office/drawing/2014/main" val="1667782124"/>
                  </a:ext>
                </a:extLst>
              </a:tr>
            </a:tbl>
          </a:graphicData>
        </a:graphic>
      </p:graphicFrame>
    </p:spTree>
    <p:extLst>
      <p:ext uri="{BB962C8B-B14F-4D97-AF65-F5344CB8AC3E}">
        <p14:creationId xmlns:p14="http://schemas.microsoft.com/office/powerpoint/2010/main" val="6141239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D09A971-E0D3-4F32-A36B-DCB005F737A1}"/>
              </a:ext>
            </a:extLst>
          </p:cNvPr>
          <p:cNvSpPr>
            <a:spLocks noGrp="1"/>
          </p:cNvSpPr>
          <p:nvPr>
            <p:ph type="title"/>
          </p:nvPr>
        </p:nvSpPr>
        <p:spPr/>
        <p:txBody>
          <a:bodyPr/>
          <a:lstStyle/>
          <a:p>
            <a:r>
              <a:rPr lang="it-IT" dirty="0"/>
              <a:t>Unità 2 – Perché usare strumenti collaborativi?</a:t>
            </a:r>
          </a:p>
        </p:txBody>
      </p:sp>
      <p:sp>
        <p:nvSpPr>
          <p:cNvPr id="3" name="Segnaposto testo 2">
            <a:extLst>
              <a:ext uri="{FF2B5EF4-FFF2-40B4-BE49-F238E27FC236}">
                <a16:creationId xmlns:a16="http://schemas.microsoft.com/office/drawing/2014/main" id="{640079BB-EF73-4FFD-B029-94606D21E913}"/>
              </a:ext>
            </a:extLst>
          </p:cNvPr>
          <p:cNvSpPr>
            <a:spLocks noGrp="1"/>
          </p:cNvSpPr>
          <p:nvPr>
            <p:ph type="body" idx="1"/>
          </p:nvPr>
        </p:nvSpPr>
        <p:spPr/>
        <p:txBody>
          <a:bodyPr/>
          <a:lstStyle/>
          <a:p>
            <a:r>
              <a:rPr lang="it-IT" dirty="0"/>
              <a:t>Perché ha senso considerare gli strumenti collaborativi e quali sono le famiglie di strumenti collaborativi</a:t>
            </a:r>
          </a:p>
        </p:txBody>
      </p:sp>
      <p:sp>
        <p:nvSpPr>
          <p:cNvPr id="4" name="Segnaposto numero diapositiva 3">
            <a:extLst>
              <a:ext uri="{FF2B5EF4-FFF2-40B4-BE49-F238E27FC236}">
                <a16:creationId xmlns:a16="http://schemas.microsoft.com/office/drawing/2014/main" id="{29317B7B-0A7A-422E-9554-B4FA278E69AA}"/>
              </a:ext>
            </a:extLst>
          </p:cNvPr>
          <p:cNvSpPr>
            <a:spLocks noGrp="1"/>
          </p:cNvSpPr>
          <p:nvPr>
            <p:ph type="sldNum" sz="quarter" idx="12"/>
          </p:nvPr>
        </p:nvSpPr>
        <p:spPr>
          <a:xfrm>
            <a:off x="8610600" y="6356350"/>
            <a:ext cx="2743200" cy="365125"/>
          </a:xfrm>
        </p:spPr>
        <p:txBody>
          <a:bodyPr/>
          <a:lstStyle/>
          <a:p>
            <a:fld id="{7857964D-D274-47FD-9A15-376DFE8DF902}" type="slidenum">
              <a:rPr lang="it-IT" smtClean="0"/>
              <a:t>12</a:t>
            </a:fld>
            <a:endParaRPr lang="it-IT"/>
          </a:p>
        </p:txBody>
      </p:sp>
    </p:spTree>
    <p:extLst>
      <p:ext uri="{BB962C8B-B14F-4D97-AF65-F5344CB8AC3E}">
        <p14:creationId xmlns:p14="http://schemas.microsoft.com/office/powerpoint/2010/main" val="37884706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EEA8F6F-1AA1-4B13-974E-0169A53D1A7B}"/>
              </a:ext>
            </a:extLst>
          </p:cNvPr>
          <p:cNvSpPr>
            <a:spLocks noGrp="1"/>
          </p:cNvSpPr>
          <p:nvPr>
            <p:ph type="title"/>
          </p:nvPr>
        </p:nvSpPr>
        <p:spPr/>
        <p:txBody>
          <a:bodyPr/>
          <a:lstStyle/>
          <a:p>
            <a:r>
              <a:rPr lang="it-IT" dirty="0">
                <a:cs typeface="Calibri Light"/>
              </a:rPr>
              <a:t>Cosa sta accadendo ora: due fatti rilevanti circa la collaborazione</a:t>
            </a:r>
            <a:endParaRPr lang="it-IT" dirty="0"/>
          </a:p>
        </p:txBody>
      </p:sp>
      <p:sp>
        <p:nvSpPr>
          <p:cNvPr id="3" name="Segnaposto contenuto 2">
            <a:extLst>
              <a:ext uri="{FF2B5EF4-FFF2-40B4-BE49-F238E27FC236}">
                <a16:creationId xmlns:a16="http://schemas.microsoft.com/office/drawing/2014/main" id="{75A9CA4A-445B-466D-A6AD-34501585F373}"/>
              </a:ext>
            </a:extLst>
          </p:cNvPr>
          <p:cNvSpPr>
            <a:spLocks noGrp="1"/>
          </p:cNvSpPr>
          <p:nvPr>
            <p:ph idx="1"/>
          </p:nvPr>
        </p:nvSpPr>
        <p:spPr>
          <a:xfrm>
            <a:off x="1392194" y="2636107"/>
            <a:ext cx="9961605" cy="3540855"/>
          </a:xfrm>
        </p:spPr>
        <p:txBody>
          <a:bodyPr vert="horz" lIns="91440" tIns="45720" rIns="91440" bIns="45720" rtlCol="0" anchor="t">
            <a:normAutofit/>
          </a:bodyPr>
          <a:lstStyle/>
          <a:p>
            <a:pPr marL="514350" indent="-514350">
              <a:buAutoNum type="arabicPeriod"/>
            </a:pPr>
            <a:r>
              <a:rPr lang="it-IT" dirty="0">
                <a:cs typeface="Calibri"/>
              </a:rPr>
              <a:t>La diffusione della collaborazione</a:t>
            </a:r>
          </a:p>
          <a:p>
            <a:pPr marL="514350" indent="-514350">
              <a:buAutoNum type="arabicPeriod"/>
            </a:pPr>
            <a:r>
              <a:rPr lang="it-IT" dirty="0">
                <a:cs typeface="Calibri"/>
              </a:rPr>
              <a:t>Il protagonismo degli enti locali</a:t>
            </a:r>
          </a:p>
          <a:p>
            <a:endParaRPr lang="it-IT" dirty="0">
              <a:cs typeface="Calibri"/>
            </a:endParaRPr>
          </a:p>
        </p:txBody>
      </p:sp>
      <p:sp>
        <p:nvSpPr>
          <p:cNvPr id="5" name="Segnaposto numero diapositiva 4">
            <a:extLst>
              <a:ext uri="{FF2B5EF4-FFF2-40B4-BE49-F238E27FC236}">
                <a16:creationId xmlns:a16="http://schemas.microsoft.com/office/drawing/2014/main" id="{9D0DD8E4-B759-4693-B5FF-D7C8B3B9C6FE}"/>
              </a:ext>
            </a:extLst>
          </p:cNvPr>
          <p:cNvSpPr>
            <a:spLocks noGrp="1"/>
          </p:cNvSpPr>
          <p:nvPr>
            <p:ph type="sldNum" sz="quarter" idx="12"/>
          </p:nvPr>
        </p:nvSpPr>
        <p:spPr/>
        <p:txBody>
          <a:bodyPr/>
          <a:lstStyle/>
          <a:p>
            <a:pPr algn="ctr"/>
            <a:fld id="{36428A66-1967-4332-B1BC-2AEA8E89D5E0}" type="slidenum">
              <a:rPr lang="it-IT" smtClean="0"/>
              <a:pPr algn="ctr"/>
              <a:t>13</a:t>
            </a:fld>
            <a:endParaRPr lang="it-IT" dirty="0"/>
          </a:p>
        </p:txBody>
      </p:sp>
    </p:spTree>
    <p:extLst>
      <p:ext uri="{BB962C8B-B14F-4D97-AF65-F5344CB8AC3E}">
        <p14:creationId xmlns:p14="http://schemas.microsoft.com/office/powerpoint/2010/main" val="1651363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D8D8FB3-58AA-4772-B6E5-B76A6FDB996A}"/>
              </a:ext>
            </a:extLst>
          </p:cNvPr>
          <p:cNvSpPr>
            <a:spLocks noGrp="1"/>
          </p:cNvSpPr>
          <p:nvPr>
            <p:ph type="title"/>
          </p:nvPr>
        </p:nvSpPr>
        <p:spPr/>
        <p:txBody>
          <a:bodyPr/>
          <a:lstStyle/>
          <a:p>
            <a:r>
              <a:rPr lang="it-IT" dirty="0"/>
              <a:t>1) La collaborazione si diffonde</a:t>
            </a:r>
          </a:p>
        </p:txBody>
      </p:sp>
      <p:sp>
        <p:nvSpPr>
          <p:cNvPr id="3" name="Segnaposto contenuto 2">
            <a:extLst>
              <a:ext uri="{FF2B5EF4-FFF2-40B4-BE49-F238E27FC236}">
                <a16:creationId xmlns:a16="http://schemas.microsoft.com/office/drawing/2014/main" id="{EA667AC2-36A5-460D-B930-E510F46DFBB3}"/>
              </a:ext>
            </a:extLst>
          </p:cNvPr>
          <p:cNvSpPr>
            <a:spLocks noGrp="1"/>
          </p:cNvSpPr>
          <p:nvPr>
            <p:ph idx="1"/>
          </p:nvPr>
        </p:nvSpPr>
        <p:spPr>
          <a:xfrm>
            <a:off x="1243914" y="1825625"/>
            <a:ext cx="10109886" cy="4351338"/>
          </a:xfrm>
        </p:spPr>
        <p:txBody>
          <a:bodyPr vert="horz" lIns="91440" tIns="45720" rIns="91440" bIns="45720" rtlCol="0" anchor="t">
            <a:normAutofit/>
          </a:bodyPr>
          <a:lstStyle/>
          <a:p>
            <a:r>
              <a:rPr lang="it-IT" dirty="0"/>
              <a:t>I casi di pratiche collaborative – tra cui la coprogettazione - sono aumentati come non mai</a:t>
            </a:r>
          </a:p>
          <a:p>
            <a:pPr lvl="1"/>
            <a:r>
              <a:rPr lang="it-IT" dirty="0"/>
              <a:t>Metropoli e piccoli centri</a:t>
            </a:r>
          </a:p>
          <a:p>
            <a:pPr lvl="1"/>
            <a:r>
              <a:rPr lang="it-IT" dirty="0"/>
              <a:t>Esperienze storiche e casi nuovi</a:t>
            </a:r>
          </a:p>
          <a:p>
            <a:r>
              <a:rPr lang="it-IT" dirty="0"/>
              <a:t>L’evoluzione normativa (art. 55) è importante, ma va inquadrata in una evoluzione culturale e sociale (tanto è vero che sono utilizzati una pluralità di strumenti)</a:t>
            </a:r>
          </a:p>
          <a:p>
            <a:r>
              <a:rPr lang="it-IT" dirty="0"/>
              <a:t>La collaborazione non è scelta come scorciatoia opportunistica rispetto agli appalti</a:t>
            </a:r>
          </a:p>
        </p:txBody>
      </p:sp>
      <p:sp>
        <p:nvSpPr>
          <p:cNvPr id="5" name="Segnaposto numero diapositiva 4">
            <a:extLst>
              <a:ext uri="{FF2B5EF4-FFF2-40B4-BE49-F238E27FC236}">
                <a16:creationId xmlns:a16="http://schemas.microsoft.com/office/drawing/2014/main" id="{78FF2662-8BE4-4B23-8C58-10525B8FB0BF}"/>
              </a:ext>
            </a:extLst>
          </p:cNvPr>
          <p:cNvSpPr>
            <a:spLocks noGrp="1"/>
          </p:cNvSpPr>
          <p:nvPr>
            <p:ph type="sldNum" sz="quarter" idx="12"/>
          </p:nvPr>
        </p:nvSpPr>
        <p:spPr/>
        <p:txBody>
          <a:bodyPr/>
          <a:lstStyle/>
          <a:p>
            <a:pPr algn="ctr"/>
            <a:fld id="{36428A66-1967-4332-B1BC-2AEA8E89D5E0}" type="slidenum">
              <a:rPr lang="it-IT" smtClean="0"/>
              <a:pPr algn="ctr"/>
              <a:t>14</a:t>
            </a:fld>
            <a:endParaRPr lang="it-IT" dirty="0"/>
          </a:p>
        </p:txBody>
      </p:sp>
    </p:spTree>
    <p:extLst>
      <p:ext uri="{BB962C8B-B14F-4D97-AF65-F5344CB8AC3E}">
        <p14:creationId xmlns:p14="http://schemas.microsoft.com/office/powerpoint/2010/main" val="28325567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6B4308E-2F8A-44C7-BA3B-4D8ACD964228}"/>
              </a:ext>
            </a:extLst>
          </p:cNvPr>
          <p:cNvSpPr>
            <a:spLocks noGrp="1"/>
          </p:cNvSpPr>
          <p:nvPr>
            <p:ph type="title"/>
          </p:nvPr>
        </p:nvSpPr>
        <p:spPr/>
        <p:txBody>
          <a:bodyPr/>
          <a:lstStyle/>
          <a:p>
            <a:r>
              <a:rPr lang="it-IT" dirty="0"/>
              <a:t>2) Il protagonismo degli enti locali</a:t>
            </a:r>
          </a:p>
        </p:txBody>
      </p:sp>
      <p:sp>
        <p:nvSpPr>
          <p:cNvPr id="3" name="Segnaposto contenuto 2">
            <a:extLst>
              <a:ext uri="{FF2B5EF4-FFF2-40B4-BE49-F238E27FC236}">
                <a16:creationId xmlns:a16="http://schemas.microsoft.com/office/drawing/2014/main" id="{CBA4F141-E445-4DFD-ABFB-868AC0842ED5}"/>
              </a:ext>
            </a:extLst>
          </p:cNvPr>
          <p:cNvSpPr>
            <a:spLocks noGrp="1"/>
          </p:cNvSpPr>
          <p:nvPr>
            <p:ph idx="1"/>
          </p:nvPr>
        </p:nvSpPr>
        <p:spPr>
          <a:xfrm>
            <a:off x="1375718" y="1825625"/>
            <a:ext cx="9978081" cy="4351338"/>
          </a:xfrm>
        </p:spPr>
        <p:txBody>
          <a:bodyPr vert="horz" lIns="91440" tIns="45720" rIns="91440" bIns="45720" rtlCol="0" anchor="t">
            <a:normAutofit/>
          </a:bodyPr>
          <a:lstStyle/>
          <a:p>
            <a:r>
              <a:rPr lang="it-IT" dirty="0"/>
              <a:t>Questa stagione di collaborazione vede protagonisti enti locali</a:t>
            </a:r>
          </a:p>
          <a:p>
            <a:r>
              <a:rPr lang="it-IT" dirty="0"/>
              <a:t>Non è frutto di una «rivendicazione di ruolo» del Terzo settore, ma di una nuova e diversa consapevolezza su come sia necessario agire per perseguire l’interesse pubblico</a:t>
            </a:r>
            <a:endParaRPr lang="it-IT" dirty="0">
              <a:cs typeface="Calibri"/>
            </a:endParaRPr>
          </a:p>
        </p:txBody>
      </p:sp>
      <p:sp>
        <p:nvSpPr>
          <p:cNvPr id="5" name="Segnaposto numero diapositiva 4">
            <a:extLst>
              <a:ext uri="{FF2B5EF4-FFF2-40B4-BE49-F238E27FC236}">
                <a16:creationId xmlns:a16="http://schemas.microsoft.com/office/drawing/2014/main" id="{7FB0033F-FEBD-4762-84DC-B92F3CB03D21}"/>
              </a:ext>
            </a:extLst>
          </p:cNvPr>
          <p:cNvSpPr>
            <a:spLocks noGrp="1"/>
          </p:cNvSpPr>
          <p:nvPr>
            <p:ph type="sldNum" sz="quarter" idx="12"/>
          </p:nvPr>
        </p:nvSpPr>
        <p:spPr/>
        <p:txBody>
          <a:bodyPr/>
          <a:lstStyle/>
          <a:p>
            <a:pPr algn="ctr"/>
            <a:fld id="{36428A66-1967-4332-B1BC-2AEA8E89D5E0}" type="slidenum">
              <a:rPr lang="it-IT" smtClean="0"/>
              <a:pPr algn="ctr"/>
              <a:t>15</a:t>
            </a:fld>
            <a:endParaRPr lang="it-IT" dirty="0"/>
          </a:p>
        </p:txBody>
      </p:sp>
    </p:spTree>
    <p:extLst>
      <p:ext uri="{BB962C8B-B14F-4D97-AF65-F5344CB8AC3E}">
        <p14:creationId xmlns:p14="http://schemas.microsoft.com/office/powerpoint/2010/main" val="38525067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3E44F0B-10D8-4BBD-870B-3A74C859FCCA}"/>
              </a:ext>
            </a:extLst>
          </p:cNvPr>
          <p:cNvSpPr>
            <a:spLocks noGrp="1"/>
          </p:cNvSpPr>
          <p:nvPr>
            <p:ph type="title"/>
          </p:nvPr>
        </p:nvSpPr>
        <p:spPr/>
        <p:txBody>
          <a:bodyPr/>
          <a:lstStyle/>
          <a:p>
            <a:r>
              <a:rPr lang="it-IT" dirty="0"/>
              <a:t>Strumenti collaborativi: perché?</a:t>
            </a:r>
          </a:p>
        </p:txBody>
      </p:sp>
      <p:sp>
        <p:nvSpPr>
          <p:cNvPr id="3" name="Segnaposto contenuto 2">
            <a:extLst>
              <a:ext uri="{FF2B5EF4-FFF2-40B4-BE49-F238E27FC236}">
                <a16:creationId xmlns:a16="http://schemas.microsoft.com/office/drawing/2014/main" id="{0590068C-B7B8-49D0-B12E-D940A31E5D8E}"/>
              </a:ext>
            </a:extLst>
          </p:cNvPr>
          <p:cNvSpPr>
            <a:spLocks noGrp="1"/>
          </p:cNvSpPr>
          <p:nvPr>
            <p:ph idx="1"/>
          </p:nvPr>
        </p:nvSpPr>
        <p:spPr>
          <a:xfrm>
            <a:off x="1031847" y="1837189"/>
            <a:ext cx="8649050" cy="4077579"/>
          </a:xfrm>
        </p:spPr>
        <p:txBody>
          <a:bodyPr>
            <a:normAutofit fontScale="92500" lnSpcReduction="10000"/>
          </a:bodyPr>
          <a:lstStyle/>
          <a:p>
            <a:r>
              <a:rPr lang="it-IT" sz="2400" dirty="0"/>
              <a:t>La 328/2000 si riferisce «sistema integrato di servizi e interventi» che implica un insieme di attori che cooperano per una finalità comune</a:t>
            </a:r>
          </a:p>
          <a:p>
            <a:r>
              <a:rPr lang="it-IT" sz="2400" dirty="0"/>
              <a:t>Questa impostazione è ulteriormente rafforzata oggi dal Codice del Terzo settore che aggiunge un elemento distintivo riferito agli Enti di Terzo settore come partner della PA in tutti i settori di interesse generale </a:t>
            </a:r>
          </a:p>
          <a:p>
            <a:r>
              <a:rPr lang="it-IT" sz="2400" dirty="0"/>
              <a:t>La logica collaborativa è ben radicata nella cultura dei servizi, anche se spesso non vengono utilizzati strumenti ammnistrativi coerenti (si tenta cioè di costruire collaborazione a partire da competizione e rapporti di </a:t>
            </a:r>
            <a:r>
              <a:rPr lang="it-IT" sz="2400" dirty="0" err="1"/>
              <a:t>controinteresse</a:t>
            </a:r>
            <a:r>
              <a:rPr lang="it-IT" sz="2400" dirty="0"/>
              <a:t> tra EEPP e TS)</a:t>
            </a:r>
          </a:p>
          <a:p>
            <a:r>
              <a:rPr lang="it-IT" sz="2400" dirty="0"/>
              <a:t>La logica dei servizi generalmente è quella di sviluppare e integrare tra loro le risorse del territorio al fine di metterle a disposizione della cittadinanza, non di sceglierne una facendo deperire le altre</a:t>
            </a:r>
          </a:p>
        </p:txBody>
      </p:sp>
      <p:sp>
        <p:nvSpPr>
          <p:cNvPr id="4" name="Segnaposto numero diapositiva 3">
            <a:extLst>
              <a:ext uri="{FF2B5EF4-FFF2-40B4-BE49-F238E27FC236}">
                <a16:creationId xmlns:a16="http://schemas.microsoft.com/office/drawing/2014/main" id="{A8D42153-B39C-4372-BA33-BD811AC1F759}"/>
              </a:ext>
            </a:extLst>
          </p:cNvPr>
          <p:cNvSpPr>
            <a:spLocks noGrp="1"/>
          </p:cNvSpPr>
          <p:nvPr>
            <p:ph type="sldNum" sz="quarter" idx="12"/>
          </p:nvPr>
        </p:nvSpPr>
        <p:spPr>
          <a:xfrm>
            <a:off x="11676041" y="6467504"/>
            <a:ext cx="505546" cy="365125"/>
          </a:xfrm>
        </p:spPr>
        <p:txBody>
          <a:bodyPr/>
          <a:lstStyle/>
          <a:p>
            <a:fld id="{7857964D-D274-47FD-9A15-376DFE8DF902}" type="slidenum">
              <a:rPr lang="it-IT" smtClean="0"/>
              <a:t>16</a:t>
            </a:fld>
            <a:endParaRPr lang="it-IT"/>
          </a:p>
        </p:txBody>
      </p:sp>
      <p:sp>
        <p:nvSpPr>
          <p:cNvPr id="5" name="Ovale 4">
            <a:extLst>
              <a:ext uri="{FF2B5EF4-FFF2-40B4-BE49-F238E27FC236}">
                <a16:creationId xmlns:a16="http://schemas.microsoft.com/office/drawing/2014/main" id="{891A9F54-5541-4D8C-9A72-558000E412F7}"/>
              </a:ext>
            </a:extLst>
          </p:cNvPr>
          <p:cNvSpPr/>
          <p:nvPr/>
        </p:nvSpPr>
        <p:spPr>
          <a:xfrm>
            <a:off x="10031209" y="1837189"/>
            <a:ext cx="1963024" cy="1166070"/>
          </a:xfrm>
          <a:prstGeom prst="ellipse">
            <a:avLst/>
          </a:prstGeom>
          <a:solidFill>
            <a:srgbClr val="0B8FC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latin typeface="Franklin Gothic Medium Cond" panose="020B0606030402020204" pitchFamily="34" charset="0"/>
              </a:rPr>
              <a:t>Cultura dei servizi</a:t>
            </a:r>
          </a:p>
        </p:txBody>
      </p:sp>
      <p:sp>
        <p:nvSpPr>
          <p:cNvPr id="6" name="Ovale 5">
            <a:extLst>
              <a:ext uri="{FF2B5EF4-FFF2-40B4-BE49-F238E27FC236}">
                <a16:creationId xmlns:a16="http://schemas.microsoft.com/office/drawing/2014/main" id="{654BCE03-BB4A-4EFF-86E4-ED90B9EC76A4}"/>
              </a:ext>
            </a:extLst>
          </p:cNvPr>
          <p:cNvSpPr/>
          <p:nvPr/>
        </p:nvSpPr>
        <p:spPr>
          <a:xfrm>
            <a:off x="10031209" y="4000069"/>
            <a:ext cx="1963024" cy="1166070"/>
          </a:xfrm>
          <a:prstGeom prst="ellipse">
            <a:avLst/>
          </a:prstGeom>
          <a:solidFill>
            <a:srgbClr val="0B8FC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latin typeface="Franklin Gothic Medium Cond" panose="020B0606030402020204" pitchFamily="34" charset="0"/>
              </a:rPr>
              <a:t>Natura degli Enti di Terzo settore</a:t>
            </a:r>
          </a:p>
        </p:txBody>
      </p:sp>
      <p:sp>
        <p:nvSpPr>
          <p:cNvPr id="7" name="CasellaDiTesto 6">
            <a:extLst>
              <a:ext uri="{FF2B5EF4-FFF2-40B4-BE49-F238E27FC236}">
                <a16:creationId xmlns:a16="http://schemas.microsoft.com/office/drawing/2014/main" id="{35E0F23B-1BF3-42F3-8D0F-B78EC576F333}"/>
              </a:ext>
            </a:extLst>
          </p:cNvPr>
          <p:cNvSpPr txBox="1"/>
          <p:nvPr/>
        </p:nvSpPr>
        <p:spPr>
          <a:xfrm>
            <a:off x="10769440" y="3145871"/>
            <a:ext cx="486562" cy="707886"/>
          </a:xfrm>
          <a:prstGeom prst="rect">
            <a:avLst/>
          </a:prstGeom>
          <a:noFill/>
        </p:spPr>
        <p:txBody>
          <a:bodyPr wrap="square" rtlCol="0">
            <a:spAutoFit/>
          </a:bodyPr>
          <a:lstStyle/>
          <a:p>
            <a:pPr algn="ctr"/>
            <a:r>
              <a:rPr lang="it-IT" sz="4000" dirty="0">
                <a:solidFill>
                  <a:srgbClr val="0033CC"/>
                </a:solidFill>
              </a:rPr>
              <a:t>+</a:t>
            </a:r>
          </a:p>
        </p:txBody>
      </p:sp>
    </p:spTree>
    <p:extLst>
      <p:ext uri="{BB962C8B-B14F-4D97-AF65-F5344CB8AC3E}">
        <p14:creationId xmlns:p14="http://schemas.microsoft.com/office/powerpoint/2010/main" val="37801133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458B151-FD8F-437D-BE05-9C208E4E5773}"/>
              </a:ext>
            </a:extLst>
          </p:cNvPr>
          <p:cNvSpPr>
            <a:spLocks noGrp="1"/>
          </p:cNvSpPr>
          <p:nvPr>
            <p:ph type="title"/>
          </p:nvPr>
        </p:nvSpPr>
        <p:spPr/>
        <p:txBody>
          <a:bodyPr/>
          <a:lstStyle/>
          <a:p>
            <a:r>
              <a:rPr lang="it-IT" dirty="0"/>
              <a:t>Senza strumenti collaborativi</a:t>
            </a:r>
          </a:p>
        </p:txBody>
      </p:sp>
      <p:sp>
        <p:nvSpPr>
          <p:cNvPr id="3" name="Segnaposto contenuto 2">
            <a:extLst>
              <a:ext uri="{FF2B5EF4-FFF2-40B4-BE49-F238E27FC236}">
                <a16:creationId xmlns:a16="http://schemas.microsoft.com/office/drawing/2014/main" id="{82AD587B-C304-4F29-9912-16A8A9262182}"/>
              </a:ext>
            </a:extLst>
          </p:cNvPr>
          <p:cNvSpPr>
            <a:spLocks noGrp="1"/>
          </p:cNvSpPr>
          <p:nvPr>
            <p:ph idx="1"/>
          </p:nvPr>
        </p:nvSpPr>
        <p:spPr>
          <a:xfrm>
            <a:off x="838200" y="1690689"/>
            <a:ext cx="10515600" cy="4191128"/>
          </a:xfrm>
        </p:spPr>
        <p:txBody>
          <a:bodyPr>
            <a:normAutofit fontScale="92500"/>
          </a:bodyPr>
          <a:lstStyle/>
          <a:p>
            <a:r>
              <a:rPr lang="it-IT" dirty="0"/>
              <a:t>In una logica di competizione, il Terzo settore tende a essere meno attivo nella produzione di idee e lettura dei bisogni e ad «aspettare la gara»</a:t>
            </a:r>
          </a:p>
          <a:p>
            <a:r>
              <a:rPr lang="it-IT" dirty="0"/>
              <a:t>Il Terzo settore enfatizza gli elementi di prestazione professionale a discapito di quelli di relazione e attivazione del territorio («fa il fornitore)</a:t>
            </a:r>
          </a:p>
          <a:p>
            <a:r>
              <a:rPr lang="it-IT" dirty="0"/>
              <a:t>Le collaborazioni tra enti di terzo settore assumono la forma di «cartelli» per bloccare il mercato e non alleanze allargate per includere nuove risorse</a:t>
            </a:r>
          </a:p>
          <a:p>
            <a:r>
              <a:rPr lang="it-IT" dirty="0"/>
              <a:t>Terzo settore produttivo e Terzo settore comunitario tendono a non integrarsi</a:t>
            </a:r>
          </a:p>
        </p:txBody>
      </p:sp>
      <p:sp>
        <p:nvSpPr>
          <p:cNvPr id="4" name="Segnaposto numero diapositiva 3">
            <a:extLst>
              <a:ext uri="{FF2B5EF4-FFF2-40B4-BE49-F238E27FC236}">
                <a16:creationId xmlns:a16="http://schemas.microsoft.com/office/drawing/2014/main" id="{003BA519-BE27-4F1C-9C9A-AEB19C8CE5F4}"/>
              </a:ext>
            </a:extLst>
          </p:cNvPr>
          <p:cNvSpPr>
            <a:spLocks noGrp="1"/>
          </p:cNvSpPr>
          <p:nvPr>
            <p:ph type="sldNum" sz="quarter" idx="12"/>
          </p:nvPr>
        </p:nvSpPr>
        <p:spPr/>
        <p:txBody>
          <a:bodyPr/>
          <a:lstStyle/>
          <a:p>
            <a:fld id="{7857964D-D274-47FD-9A15-376DFE8DF902}" type="slidenum">
              <a:rPr lang="it-IT" smtClean="0"/>
              <a:t>17</a:t>
            </a:fld>
            <a:endParaRPr lang="it-IT"/>
          </a:p>
        </p:txBody>
      </p:sp>
    </p:spTree>
    <p:extLst>
      <p:ext uri="{BB962C8B-B14F-4D97-AF65-F5344CB8AC3E}">
        <p14:creationId xmlns:p14="http://schemas.microsoft.com/office/powerpoint/2010/main" val="7660794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A9BC1C2-65B1-4AC0-8776-44FCF3256511}"/>
              </a:ext>
            </a:extLst>
          </p:cNvPr>
          <p:cNvSpPr>
            <a:spLocks noGrp="1"/>
          </p:cNvSpPr>
          <p:nvPr>
            <p:ph type="title"/>
          </p:nvPr>
        </p:nvSpPr>
        <p:spPr/>
        <p:txBody>
          <a:bodyPr/>
          <a:lstStyle/>
          <a:p>
            <a:r>
              <a:rPr lang="it-IT" dirty="0"/>
              <a:t>L’ideologia di mercato porta a non vedere</a:t>
            </a:r>
          </a:p>
        </p:txBody>
      </p:sp>
      <p:sp>
        <p:nvSpPr>
          <p:cNvPr id="3" name="Segnaposto contenuto 2">
            <a:extLst>
              <a:ext uri="{FF2B5EF4-FFF2-40B4-BE49-F238E27FC236}">
                <a16:creationId xmlns:a16="http://schemas.microsoft.com/office/drawing/2014/main" id="{35A18687-7812-4153-B79D-ECD7E3B64BF0}"/>
              </a:ext>
            </a:extLst>
          </p:cNvPr>
          <p:cNvSpPr>
            <a:spLocks noGrp="1"/>
          </p:cNvSpPr>
          <p:nvPr>
            <p:ph idx="1"/>
          </p:nvPr>
        </p:nvSpPr>
        <p:spPr/>
        <p:txBody>
          <a:bodyPr/>
          <a:lstStyle/>
          <a:p>
            <a:r>
              <a:rPr lang="it-IT" dirty="0"/>
              <a:t>I costi della distruzione delle propensioni collaborative</a:t>
            </a:r>
          </a:p>
          <a:p>
            <a:r>
              <a:rPr lang="it-IT" dirty="0"/>
              <a:t>I costi economici e i rallentamenti legati ai contenziosi</a:t>
            </a:r>
          </a:p>
          <a:p>
            <a:r>
              <a:rPr lang="it-IT" dirty="0"/>
              <a:t>Il deperimento delle risorse degli sconfitti</a:t>
            </a:r>
          </a:p>
          <a:p>
            <a:r>
              <a:rPr lang="it-IT" dirty="0"/>
              <a:t>I costi (su lavoratori e destinatari dei servizi, es. in termini di qualità) dell’applicazione dei meccanismi di mercato a contesti ad alta asimmetria informativa (la moneta cattiva scaccia quella buona)</a:t>
            </a:r>
          </a:p>
          <a:p>
            <a:r>
              <a:rPr lang="it-IT" dirty="0"/>
              <a:t>… i costi di transazione per evitare che tutto ciò succeda</a:t>
            </a:r>
          </a:p>
        </p:txBody>
      </p:sp>
      <p:sp>
        <p:nvSpPr>
          <p:cNvPr id="5" name="Segnaposto numero diapositiva 4">
            <a:extLst>
              <a:ext uri="{FF2B5EF4-FFF2-40B4-BE49-F238E27FC236}">
                <a16:creationId xmlns:a16="http://schemas.microsoft.com/office/drawing/2014/main" id="{F37DB9EB-1866-4CBB-909C-4732B4DC7A88}"/>
              </a:ext>
            </a:extLst>
          </p:cNvPr>
          <p:cNvSpPr>
            <a:spLocks noGrp="1"/>
          </p:cNvSpPr>
          <p:nvPr>
            <p:ph type="sldNum" sz="quarter" idx="12"/>
          </p:nvPr>
        </p:nvSpPr>
        <p:spPr/>
        <p:txBody>
          <a:bodyPr/>
          <a:lstStyle/>
          <a:p>
            <a:pPr algn="ctr"/>
            <a:fld id="{36428A66-1967-4332-B1BC-2AEA8E89D5E0}" type="slidenum">
              <a:rPr lang="it-IT" smtClean="0"/>
              <a:pPr algn="ctr"/>
              <a:t>18</a:t>
            </a:fld>
            <a:endParaRPr lang="it-IT" dirty="0"/>
          </a:p>
        </p:txBody>
      </p:sp>
    </p:spTree>
    <p:extLst>
      <p:ext uri="{BB962C8B-B14F-4D97-AF65-F5344CB8AC3E}">
        <p14:creationId xmlns:p14="http://schemas.microsoft.com/office/powerpoint/2010/main" val="32280924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EA7A8D2-8530-4EA5-B94B-97E11B3598DE}"/>
              </a:ext>
            </a:extLst>
          </p:cNvPr>
          <p:cNvSpPr>
            <a:spLocks noGrp="1"/>
          </p:cNvSpPr>
          <p:nvPr>
            <p:ph type="title"/>
          </p:nvPr>
        </p:nvSpPr>
        <p:spPr/>
        <p:txBody>
          <a:bodyPr/>
          <a:lstStyle/>
          <a:p>
            <a:r>
              <a:rPr lang="it-IT" dirty="0"/>
              <a:t>Alla ricerca di soluzioni</a:t>
            </a:r>
          </a:p>
        </p:txBody>
      </p:sp>
      <p:sp>
        <p:nvSpPr>
          <p:cNvPr id="3" name="Segnaposto contenuto 2">
            <a:extLst>
              <a:ext uri="{FF2B5EF4-FFF2-40B4-BE49-F238E27FC236}">
                <a16:creationId xmlns:a16="http://schemas.microsoft.com/office/drawing/2014/main" id="{361485E7-B0CD-4E96-A40C-F527241389AE}"/>
              </a:ext>
            </a:extLst>
          </p:cNvPr>
          <p:cNvSpPr>
            <a:spLocks noGrp="1"/>
          </p:cNvSpPr>
          <p:nvPr>
            <p:ph idx="1"/>
          </p:nvPr>
        </p:nvSpPr>
        <p:spPr>
          <a:xfrm>
            <a:off x="1392572" y="1825625"/>
            <a:ext cx="9622173" cy="4015002"/>
          </a:xfrm>
        </p:spPr>
        <p:txBody>
          <a:bodyPr>
            <a:normAutofit lnSpcReduction="10000"/>
          </a:bodyPr>
          <a:lstStyle/>
          <a:p>
            <a:r>
              <a:rPr lang="it-IT" dirty="0"/>
              <a:t>Cultura collaborativa associata a poca familiarità con gli strumenti amministrativi collaborativi producono tentativi inconfessabili di «addomesticare» il mercato («tanto poi la gara la vincete voi!»)</a:t>
            </a:r>
          </a:p>
          <a:p>
            <a:r>
              <a:rPr lang="it-IT" dirty="0"/>
              <a:t>Questa soluzione è solo apparentemente più semplice: censurabile da un punto di vista legale e spesso inefficace a contrastare gli effetti negativi della competizione</a:t>
            </a:r>
          </a:p>
          <a:p>
            <a:r>
              <a:rPr lang="it-IT" u="sng" dirty="0"/>
              <a:t>Se la logica è autenticamente collaborativa</a:t>
            </a:r>
            <a:r>
              <a:rPr lang="it-IT" dirty="0"/>
              <a:t>, è opportuno utilizzare coerentemente strumenti amministrativi collaborativi</a:t>
            </a:r>
          </a:p>
          <a:p>
            <a:endParaRPr lang="it-IT" dirty="0"/>
          </a:p>
        </p:txBody>
      </p:sp>
      <p:sp>
        <p:nvSpPr>
          <p:cNvPr id="4" name="Segnaposto numero diapositiva 3">
            <a:extLst>
              <a:ext uri="{FF2B5EF4-FFF2-40B4-BE49-F238E27FC236}">
                <a16:creationId xmlns:a16="http://schemas.microsoft.com/office/drawing/2014/main" id="{439482FE-B556-4169-9D74-DA6EF3D6D853}"/>
              </a:ext>
            </a:extLst>
          </p:cNvPr>
          <p:cNvSpPr>
            <a:spLocks noGrp="1"/>
          </p:cNvSpPr>
          <p:nvPr>
            <p:ph type="sldNum" sz="quarter" idx="12"/>
          </p:nvPr>
        </p:nvSpPr>
        <p:spPr/>
        <p:txBody>
          <a:bodyPr/>
          <a:lstStyle/>
          <a:p>
            <a:fld id="{7857964D-D274-47FD-9A15-376DFE8DF902}" type="slidenum">
              <a:rPr lang="it-IT" smtClean="0"/>
              <a:t>19</a:t>
            </a:fld>
            <a:endParaRPr lang="it-IT"/>
          </a:p>
        </p:txBody>
      </p:sp>
    </p:spTree>
    <p:extLst>
      <p:ext uri="{BB962C8B-B14F-4D97-AF65-F5344CB8AC3E}">
        <p14:creationId xmlns:p14="http://schemas.microsoft.com/office/powerpoint/2010/main" val="28531107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87A8650-4FC2-4E2D-8006-A09056D1C69A}"/>
              </a:ext>
            </a:extLst>
          </p:cNvPr>
          <p:cNvSpPr>
            <a:spLocks noGrp="1"/>
          </p:cNvSpPr>
          <p:nvPr>
            <p:ph type="ctrTitle"/>
          </p:nvPr>
        </p:nvSpPr>
        <p:spPr>
          <a:xfrm>
            <a:off x="0" y="1897058"/>
            <a:ext cx="12192000" cy="1729654"/>
          </a:xfrm>
        </p:spPr>
        <p:txBody>
          <a:bodyPr>
            <a:normAutofit fontScale="90000"/>
          </a:bodyPr>
          <a:lstStyle/>
          <a:p>
            <a:r>
              <a:rPr lang="it-IT" sz="7200" dirty="0"/>
              <a:t>Amministrazione </a:t>
            </a:r>
            <a:br>
              <a:rPr lang="it-IT" sz="7200" dirty="0"/>
            </a:br>
            <a:r>
              <a:rPr lang="it-IT" sz="7200" dirty="0"/>
              <a:t>collaborativa</a:t>
            </a:r>
          </a:p>
        </p:txBody>
      </p:sp>
      <p:sp>
        <p:nvSpPr>
          <p:cNvPr id="3" name="Sottotitolo 2">
            <a:extLst>
              <a:ext uri="{FF2B5EF4-FFF2-40B4-BE49-F238E27FC236}">
                <a16:creationId xmlns:a16="http://schemas.microsoft.com/office/drawing/2014/main" id="{11572C6A-C5C0-440A-9ACB-A1D4124CAF94}"/>
              </a:ext>
            </a:extLst>
          </p:cNvPr>
          <p:cNvSpPr>
            <a:spLocks noGrp="1"/>
          </p:cNvSpPr>
          <p:nvPr>
            <p:ph type="subTitle" idx="1"/>
          </p:nvPr>
        </p:nvSpPr>
        <p:spPr>
          <a:xfrm>
            <a:off x="0" y="4086946"/>
            <a:ext cx="12191999" cy="2315656"/>
          </a:xfrm>
        </p:spPr>
        <p:txBody>
          <a:bodyPr>
            <a:normAutofit/>
          </a:bodyPr>
          <a:lstStyle/>
          <a:p>
            <a:r>
              <a:rPr lang="it-IT" sz="4000" dirty="0">
                <a:solidFill>
                  <a:schemeClr val="tx1">
                    <a:lumMod val="65000"/>
                    <a:lumOff val="35000"/>
                  </a:schemeClr>
                </a:solidFill>
              </a:rPr>
              <a:t>Quando è il principio di collaborazione </a:t>
            </a:r>
            <a:br>
              <a:rPr lang="it-IT" sz="4000" dirty="0">
                <a:solidFill>
                  <a:schemeClr val="tx1">
                    <a:lumMod val="65000"/>
                    <a:lumOff val="35000"/>
                  </a:schemeClr>
                </a:solidFill>
              </a:rPr>
            </a:br>
            <a:r>
              <a:rPr lang="it-IT" sz="4000" dirty="0">
                <a:solidFill>
                  <a:schemeClr val="tx1">
                    <a:lumMod val="65000"/>
                    <a:lumOff val="35000"/>
                  </a:schemeClr>
                </a:solidFill>
              </a:rPr>
              <a:t>invece che quello di competizione </a:t>
            </a:r>
            <a:br>
              <a:rPr lang="it-IT" sz="4000" dirty="0">
                <a:solidFill>
                  <a:schemeClr val="tx1">
                    <a:lumMod val="65000"/>
                    <a:lumOff val="35000"/>
                  </a:schemeClr>
                </a:solidFill>
              </a:rPr>
            </a:br>
            <a:r>
              <a:rPr lang="it-IT" sz="4000" dirty="0">
                <a:solidFill>
                  <a:schemeClr val="tx1">
                    <a:lumMod val="65000"/>
                    <a:lumOff val="35000"/>
                  </a:schemeClr>
                </a:solidFill>
              </a:rPr>
              <a:t>a dare forma alle relazioni </a:t>
            </a:r>
            <a:br>
              <a:rPr lang="it-IT" sz="4000" dirty="0">
                <a:solidFill>
                  <a:schemeClr val="tx1">
                    <a:lumMod val="65000"/>
                    <a:lumOff val="35000"/>
                  </a:schemeClr>
                </a:solidFill>
              </a:rPr>
            </a:br>
            <a:r>
              <a:rPr lang="it-IT" sz="4000" dirty="0">
                <a:solidFill>
                  <a:schemeClr val="tx1">
                    <a:lumMod val="65000"/>
                    <a:lumOff val="35000"/>
                  </a:schemeClr>
                </a:solidFill>
              </a:rPr>
              <a:t>tra Enti pubblici e Terzo settore</a:t>
            </a:r>
          </a:p>
        </p:txBody>
      </p:sp>
      <p:sp>
        <p:nvSpPr>
          <p:cNvPr id="4" name="Segnaposto numero diapositiva 3">
            <a:extLst>
              <a:ext uri="{FF2B5EF4-FFF2-40B4-BE49-F238E27FC236}">
                <a16:creationId xmlns:a16="http://schemas.microsoft.com/office/drawing/2014/main" id="{EE9D64C4-FBDA-4368-953D-3F12B268A183}"/>
              </a:ext>
            </a:extLst>
          </p:cNvPr>
          <p:cNvSpPr>
            <a:spLocks noGrp="1"/>
          </p:cNvSpPr>
          <p:nvPr>
            <p:ph type="sldNum" sz="quarter" idx="4294967295"/>
          </p:nvPr>
        </p:nvSpPr>
        <p:spPr>
          <a:xfrm>
            <a:off x="9794789" y="6153150"/>
            <a:ext cx="1337411" cy="604837"/>
          </a:xfrm>
        </p:spPr>
        <p:txBody>
          <a:bodyPr/>
          <a:lstStyle/>
          <a:p>
            <a:fld id="{7857964D-D274-47FD-9A15-376DFE8DF902}" type="slidenum">
              <a:rPr lang="it-IT" smtClean="0"/>
              <a:t>2</a:t>
            </a:fld>
            <a:endParaRPr lang="it-IT"/>
          </a:p>
        </p:txBody>
      </p:sp>
      <p:sp>
        <p:nvSpPr>
          <p:cNvPr id="5" name="Rettangolo 4">
            <a:extLst>
              <a:ext uri="{FF2B5EF4-FFF2-40B4-BE49-F238E27FC236}">
                <a16:creationId xmlns:a16="http://schemas.microsoft.com/office/drawing/2014/main" id="{41A5A2A3-BD6A-4523-B667-3216F78E01FE}"/>
              </a:ext>
            </a:extLst>
          </p:cNvPr>
          <p:cNvSpPr>
            <a:spLocks noChangeArrowheads="1"/>
          </p:cNvSpPr>
          <p:nvPr/>
        </p:nvSpPr>
        <p:spPr bwMode="auto">
          <a:xfrm>
            <a:off x="527223" y="185270"/>
            <a:ext cx="3756454" cy="880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lnSpc>
                <a:spcPct val="107000"/>
              </a:lnSpc>
              <a:spcBef>
                <a:spcPct val="0"/>
              </a:spcBef>
              <a:buFontTx/>
              <a:buNone/>
            </a:pPr>
            <a:r>
              <a:rPr lang="it-IT" altLang="it-IT" sz="2000" b="1" dirty="0">
                <a:latin typeface="Trebuchet MS" panose="020B0603020202020204" pitchFamily="34" charset="0"/>
                <a:ea typeface="Calibri" panose="020F0502020204030204" pitchFamily="34" charset="0"/>
                <a:cs typeface="Times New Roman" panose="02020603050405020304" pitchFamily="18" charset="0"/>
              </a:rPr>
              <a:t>Progetto </a:t>
            </a:r>
            <a:r>
              <a:rPr lang="it-IT" altLang="it-IT" sz="2000" b="1" dirty="0" err="1">
                <a:latin typeface="Trebuchet MS" panose="020B0603020202020204" pitchFamily="34" charset="0"/>
                <a:ea typeface="Calibri" panose="020F0502020204030204" pitchFamily="34" charset="0"/>
                <a:cs typeface="Times New Roman" panose="02020603050405020304" pitchFamily="18" charset="0"/>
              </a:rPr>
              <a:t>Capacit’Azione</a:t>
            </a:r>
            <a:r>
              <a:rPr lang="it-IT" altLang="it-IT" sz="2000" b="1" dirty="0">
                <a:latin typeface="Trebuchet MS" panose="020B0603020202020204" pitchFamily="34" charset="0"/>
                <a:ea typeface="Calibri" panose="020F0502020204030204" pitchFamily="34" charset="0"/>
                <a:cs typeface="Times New Roman" panose="02020603050405020304" pitchFamily="18" charset="0"/>
              </a:rPr>
              <a:t> </a:t>
            </a:r>
          </a:p>
          <a:p>
            <a:pPr eaLnBrk="1" hangingPunct="1">
              <a:lnSpc>
                <a:spcPct val="107000"/>
              </a:lnSpc>
              <a:spcBef>
                <a:spcPct val="0"/>
              </a:spcBef>
              <a:buFontTx/>
              <a:buNone/>
            </a:pPr>
            <a:r>
              <a:rPr lang="it-IT" altLang="it-IT" sz="1000" b="1" dirty="0">
                <a:latin typeface="Trebuchet MS" panose="020B0603020202020204" pitchFamily="34" charset="0"/>
                <a:ea typeface="Calibri" panose="020F0502020204030204" pitchFamily="34" charset="0"/>
                <a:cs typeface="Times New Roman" panose="02020603050405020304" pitchFamily="18" charset="0"/>
              </a:rPr>
              <a:t>- Investire in formazione è costruire il futuro -</a:t>
            </a:r>
            <a:r>
              <a:rPr lang="it-IT" altLang="it-IT" sz="1050" b="1" dirty="0">
                <a:latin typeface="Trebuchet MS" panose="020B0603020202020204" pitchFamily="34" charset="0"/>
                <a:ea typeface="Calibri" panose="020F0502020204030204" pitchFamily="34" charset="0"/>
                <a:cs typeface="Times New Roman" panose="02020603050405020304" pitchFamily="18" charset="0"/>
              </a:rPr>
              <a:t> </a:t>
            </a:r>
          </a:p>
          <a:p>
            <a:pPr eaLnBrk="1" hangingPunct="1">
              <a:lnSpc>
                <a:spcPct val="107000"/>
              </a:lnSpc>
              <a:spcBef>
                <a:spcPct val="0"/>
              </a:spcBef>
              <a:buFontTx/>
              <a:buNone/>
            </a:pPr>
            <a:r>
              <a:rPr lang="it-IT" altLang="it-IT" sz="900" dirty="0">
                <a:latin typeface="Trebuchet MS" panose="020B0603020202020204" pitchFamily="34" charset="0"/>
                <a:ea typeface="Calibri" panose="020F0502020204030204" pitchFamily="34" charset="0"/>
                <a:cs typeface="Times New Roman" panose="02020603050405020304" pitchFamily="18" charset="0"/>
              </a:rPr>
              <a:t>Finanziato dal Ministero del Lavoro e Politiche sociali</a:t>
            </a:r>
          </a:p>
          <a:p>
            <a:pPr eaLnBrk="1" hangingPunct="1">
              <a:lnSpc>
                <a:spcPct val="107000"/>
              </a:lnSpc>
              <a:spcBef>
                <a:spcPct val="0"/>
              </a:spcBef>
              <a:buFontTx/>
              <a:buNone/>
            </a:pPr>
            <a:r>
              <a:rPr lang="it-IT" altLang="it-IT" sz="900" dirty="0">
                <a:latin typeface="Trebuchet MS" panose="020B0603020202020204" pitchFamily="34" charset="0"/>
                <a:ea typeface="Calibri" panose="020F0502020204030204" pitchFamily="34" charset="0"/>
                <a:cs typeface="Times New Roman" panose="02020603050405020304" pitchFamily="18" charset="0"/>
              </a:rPr>
              <a:t>Avviso 2017 ai sensi dell’art. 72 del Codice del Terzo settore</a:t>
            </a:r>
          </a:p>
        </p:txBody>
      </p:sp>
      <p:pic>
        <p:nvPicPr>
          <p:cNvPr id="9" name="Immagine 8">
            <a:extLst>
              <a:ext uri="{FF2B5EF4-FFF2-40B4-BE49-F238E27FC236}">
                <a16:creationId xmlns:a16="http://schemas.microsoft.com/office/drawing/2014/main" id="{621D35C3-2CED-4EA8-AD82-3C18DCAEAD37}"/>
              </a:ext>
            </a:extLst>
          </p:cNvPr>
          <p:cNvPicPr>
            <a:picLocks noChangeAspect="1"/>
          </p:cNvPicPr>
          <p:nvPr/>
        </p:nvPicPr>
        <p:blipFill>
          <a:blip r:embed="rId2"/>
          <a:stretch>
            <a:fillRect/>
          </a:stretch>
        </p:blipFill>
        <p:spPr>
          <a:xfrm>
            <a:off x="10311074" y="100013"/>
            <a:ext cx="1655932" cy="880369"/>
          </a:xfrm>
          <a:prstGeom prst="rect">
            <a:avLst/>
          </a:prstGeom>
        </p:spPr>
      </p:pic>
    </p:spTree>
    <p:extLst>
      <p:ext uri="{BB962C8B-B14F-4D97-AF65-F5344CB8AC3E}">
        <p14:creationId xmlns:p14="http://schemas.microsoft.com/office/powerpoint/2010/main" val="8163153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1B87E6E-B4BE-4488-AAF1-7797AEC46219}"/>
              </a:ext>
            </a:extLst>
          </p:cNvPr>
          <p:cNvSpPr>
            <a:spLocks noGrp="1"/>
          </p:cNvSpPr>
          <p:nvPr>
            <p:ph type="title"/>
          </p:nvPr>
        </p:nvSpPr>
        <p:spPr/>
        <p:txBody>
          <a:bodyPr/>
          <a:lstStyle/>
          <a:p>
            <a:r>
              <a:rPr lang="it-IT" dirty="0"/>
              <a:t>Strumenti collaborativi sempre?</a:t>
            </a:r>
          </a:p>
        </p:txBody>
      </p:sp>
      <p:sp>
        <p:nvSpPr>
          <p:cNvPr id="3" name="Segnaposto contenuto 2">
            <a:extLst>
              <a:ext uri="{FF2B5EF4-FFF2-40B4-BE49-F238E27FC236}">
                <a16:creationId xmlns:a16="http://schemas.microsoft.com/office/drawing/2014/main" id="{B0FDBE04-EF28-413D-9383-E8B6B4C395BF}"/>
              </a:ext>
            </a:extLst>
          </p:cNvPr>
          <p:cNvSpPr>
            <a:spLocks noGrp="1"/>
          </p:cNvSpPr>
          <p:nvPr>
            <p:ph idx="1"/>
          </p:nvPr>
        </p:nvSpPr>
        <p:spPr/>
        <p:txBody>
          <a:bodyPr/>
          <a:lstStyle/>
          <a:p>
            <a:r>
              <a:rPr lang="it-IT" dirty="0"/>
              <a:t>Vi sono ottimi motivi per diffondere quanto più possibile l’uso di strumenti collaborativi, perché coerente con le logiche reali dei servizi, </a:t>
            </a:r>
          </a:p>
          <a:p>
            <a:pPr marL="0" indent="0" algn="ctr">
              <a:buNone/>
            </a:pPr>
            <a:r>
              <a:rPr lang="it-IT" b="1" dirty="0">
                <a:solidFill>
                  <a:srgbClr val="FF0000"/>
                </a:solidFill>
              </a:rPr>
              <a:t>ma</a:t>
            </a:r>
          </a:p>
          <a:p>
            <a:r>
              <a:rPr lang="it-IT" dirty="0"/>
              <a:t>se invece la logica reale del rapporto è competitiva…</a:t>
            </a:r>
          </a:p>
          <a:p>
            <a:pPr lvl="1"/>
            <a:r>
              <a:rPr lang="it-IT" dirty="0"/>
              <a:t>Se EEPP ritiene che l’interesse pubblico sia acquistare una prestazione professionale ben definita alle migliori condizioni di mercato</a:t>
            </a:r>
          </a:p>
          <a:p>
            <a:r>
              <a:rPr lang="it-IT" dirty="0"/>
              <a:t>… gli strumenti collaborativi non sono una scorciatoia per fare le gare in modo più semplice (meglio un appalto ben fatto)!</a:t>
            </a:r>
          </a:p>
        </p:txBody>
      </p:sp>
      <p:sp>
        <p:nvSpPr>
          <p:cNvPr id="4" name="Segnaposto numero diapositiva 3">
            <a:extLst>
              <a:ext uri="{FF2B5EF4-FFF2-40B4-BE49-F238E27FC236}">
                <a16:creationId xmlns:a16="http://schemas.microsoft.com/office/drawing/2014/main" id="{1C644B9D-C454-479F-9A97-34B66BB1B3AB}"/>
              </a:ext>
            </a:extLst>
          </p:cNvPr>
          <p:cNvSpPr>
            <a:spLocks noGrp="1"/>
          </p:cNvSpPr>
          <p:nvPr>
            <p:ph type="sldNum" sz="quarter" idx="12"/>
          </p:nvPr>
        </p:nvSpPr>
        <p:spPr/>
        <p:txBody>
          <a:bodyPr/>
          <a:lstStyle/>
          <a:p>
            <a:fld id="{7857964D-D274-47FD-9A15-376DFE8DF902}" type="slidenum">
              <a:rPr lang="it-IT" smtClean="0"/>
              <a:t>20</a:t>
            </a:fld>
            <a:endParaRPr lang="it-IT"/>
          </a:p>
        </p:txBody>
      </p:sp>
    </p:spTree>
    <p:extLst>
      <p:ext uri="{BB962C8B-B14F-4D97-AF65-F5344CB8AC3E}">
        <p14:creationId xmlns:p14="http://schemas.microsoft.com/office/powerpoint/2010/main" val="27453453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D2C2DAB-C7BB-4873-8FF3-7F7387FA350A}"/>
              </a:ext>
            </a:extLst>
          </p:cNvPr>
          <p:cNvSpPr>
            <a:spLocks noGrp="1"/>
          </p:cNvSpPr>
          <p:nvPr>
            <p:ph type="title"/>
          </p:nvPr>
        </p:nvSpPr>
        <p:spPr/>
        <p:txBody>
          <a:bodyPr/>
          <a:lstStyle/>
          <a:p>
            <a:r>
              <a:rPr lang="it-IT" dirty="0"/>
              <a:t>Tutto è «coprogettazione»?</a:t>
            </a:r>
          </a:p>
        </p:txBody>
      </p:sp>
      <p:sp>
        <p:nvSpPr>
          <p:cNvPr id="3" name="Segnaposto contenuto 2">
            <a:extLst>
              <a:ext uri="{FF2B5EF4-FFF2-40B4-BE49-F238E27FC236}">
                <a16:creationId xmlns:a16="http://schemas.microsoft.com/office/drawing/2014/main" id="{CB557DCF-DCD6-403F-9140-448B1C29302B}"/>
              </a:ext>
            </a:extLst>
          </p:cNvPr>
          <p:cNvSpPr>
            <a:spLocks noGrp="1"/>
          </p:cNvSpPr>
          <p:nvPr>
            <p:ph idx="1"/>
          </p:nvPr>
        </p:nvSpPr>
        <p:spPr/>
        <p:txBody>
          <a:bodyPr/>
          <a:lstStyle/>
          <a:p>
            <a:r>
              <a:rPr lang="it-IT" dirty="0"/>
              <a:t>Anche un appalto ben fatto, che lascia spazio alla progettualità?</a:t>
            </a:r>
          </a:p>
          <a:p>
            <a:r>
              <a:rPr lang="it-IT" dirty="0"/>
              <a:t>Anche un appalto quando prima si sia fatta una conferenza per condividere gli intenti dell’intervento?</a:t>
            </a:r>
          </a:p>
          <a:p>
            <a:r>
              <a:rPr lang="it-IT" dirty="0"/>
              <a:t>Anche una procedura formalmente di coprogettazione in cui il momento del lavoro comune è ristretto in poche ore? E in cui vi è un forte impianto competitivo?</a:t>
            </a:r>
          </a:p>
        </p:txBody>
      </p:sp>
      <p:sp>
        <p:nvSpPr>
          <p:cNvPr id="5" name="Segnaposto numero diapositiva 4">
            <a:extLst>
              <a:ext uri="{FF2B5EF4-FFF2-40B4-BE49-F238E27FC236}">
                <a16:creationId xmlns:a16="http://schemas.microsoft.com/office/drawing/2014/main" id="{FEA8995C-3B24-4515-9289-05D5174F226B}"/>
              </a:ext>
            </a:extLst>
          </p:cNvPr>
          <p:cNvSpPr>
            <a:spLocks noGrp="1"/>
          </p:cNvSpPr>
          <p:nvPr>
            <p:ph type="sldNum" sz="quarter" idx="12"/>
          </p:nvPr>
        </p:nvSpPr>
        <p:spPr/>
        <p:txBody>
          <a:bodyPr/>
          <a:lstStyle/>
          <a:p>
            <a:pPr algn="ctr"/>
            <a:fld id="{36428A66-1967-4332-B1BC-2AEA8E89D5E0}" type="slidenum">
              <a:rPr lang="it-IT" smtClean="0"/>
              <a:pPr algn="ctr"/>
              <a:t>21</a:t>
            </a:fld>
            <a:endParaRPr lang="it-IT" dirty="0"/>
          </a:p>
        </p:txBody>
      </p:sp>
    </p:spTree>
    <p:extLst>
      <p:ext uri="{BB962C8B-B14F-4D97-AF65-F5344CB8AC3E}">
        <p14:creationId xmlns:p14="http://schemas.microsoft.com/office/powerpoint/2010/main" val="21420332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3208A86-17A9-440A-A971-FFE4DC5A326F}"/>
              </a:ext>
            </a:extLst>
          </p:cNvPr>
          <p:cNvSpPr>
            <a:spLocks noGrp="1"/>
          </p:cNvSpPr>
          <p:nvPr>
            <p:ph type="title"/>
          </p:nvPr>
        </p:nvSpPr>
        <p:spPr/>
        <p:txBody>
          <a:bodyPr/>
          <a:lstStyle/>
          <a:p>
            <a:r>
              <a:rPr lang="it-IT" dirty="0"/>
              <a:t>Vi è collaborazione se… (1)</a:t>
            </a:r>
          </a:p>
        </p:txBody>
      </p:sp>
      <p:sp>
        <p:nvSpPr>
          <p:cNvPr id="3" name="Segnaposto contenuto 2">
            <a:extLst>
              <a:ext uri="{FF2B5EF4-FFF2-40B4-BE49-F238E27FC236}">
                <a16:creationId xmlns:a16="http://schemas.microsoft.com/office/drawing/2014/main" id="{A34B565F-3A58-4C56-8A86-7A7BABD6A589}"/>
              </a:ext>
            </a:extLst>
          </p:cNvPr>
          <p:cNvSpPr>
            <a:spLocks noGrp="1"/>
          </p:cNvSpPr>
          <p:nvPr>
            <p:ph idx="1"/>
          </p:nvPr>
        </p:nvSpPr>
        <p:spPr/>
        <p:txBody>
          <a:bodyPr/>
          <a:lstStyle/>
          <a:p>
            <a:r>
              <a:rPr lang="it-IT" dirty="0"/>
              <a:t>Tanto la </a:t>
            </a:r>
            <a:r>
              <a:rPr lang="it-IT" b="1" dirty="0"/>
              <a:t>lettura del bisogno e del contesto</a:t>
            </a:r>
            <a:r>
              <a:rPr lang="it-IT" dirty="0"/>
              <a:t>, quanto la </a:t>
            </a:r>
            <a:r>
              <a:rPr lang="it-IT" b="1" dirty="0"/>
              <a:t>definizione delle modalità di intervento</a:t>
            </a:r>
            <a:r>
              <a:rPr lang="it-IT" dirty="0"/>
              <a:t>, non sono operati da un singolo soggetto (la pubblica amministrazione istituzionalmente responsabile), ma sono frutto di uno sforzo congiunto di più soggetti che si contaminano vicendevolmente </a:t>
            </a:r>
          </a:p>
        </p:txBody>
      </p:sp>
      <p:sp>
        <p:nvSpPr>
          <p:cNvPr id="5" name="Segnaposto numero diapositiva 4">
            <a:extLst>
              <a:ext uri="{FF2B5EF4-FFF2-40B4-BE49-F238E27FC236}">
                <a16:creationId xmlns:a16="http://schemas.microsoft.com/office/drawing/2014/main" id="{0AF25CA1-1655-4FCA-A7F6-90DF12F57F40}"/>
              </a:ext>
            </a:extLst>
          </p:cNvPr>
          <p:cNvSpPr>
            <a:spLocks noGrp="1"/>
          </p:cNvSpPr>
          <p:nvPr>
            <p:ph type="sldNum" sz="quarter" idx="12"/>
          </p:nvPr>
        </p:nvSpPr>
        <p:spPr/>
        <p:txBody>
          <a:bodyPr/>
          <a:lstStyle/>
          <a:p>
            <a:pPr algn="ctr"/>
            <a:fld id="{36428A66-1967-4332-B1BC-2AEA8E89D5E0}" type="slidenum">
              <a:rPr lang="it-IT" smtClean="0"/>
              <a:pPr algn="ctr"/>
              <a:t>22</a:t>
            </a:fld>
            <a:endParaRPr lang="it-IT" dirty="0"/>
          </a:p>
        </p:txBody>
      </p:sp>
    </p:spTree>
    <p:extLst>
      <p:ext uri="{BB962C8B-B14F-4D97-AF65-F5344CB8AC3E}">
        <p14:creationId xmlns:p14="http://schemas.microsoft.com/office/powerpoint/2010/main" val="30133265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BE093F3-3C15-4B4E-9151-F438FAC08B95}"/>
              </a:ext>
            </a:extLst>
          </p:cNvPr>
          <p:cNvSpPr>
            <a:spLocks noGrp="1"/>
          </p:cNvSpPr>
          <p:nvPr>
            <p:ph type="title"/>
          </p:nvPr>
        </p:nvSpPr>
        <p:spPr/>
        <p:txBody>
          <a:bodyPr/>
          <a:lstStyle/>
          <a:p>
            <a:r>
              <a:rPr lang="it-IT" dirty="0"/>
              <a:t>Vi è collaborazione se… (2)</a:t>
            </a:r>
          </a:p>
        </p:txBody>
      </p:sp>
      <p:sp>
        <p:nvSpPr>
          <p:cNvPr id="3" name="Segnaposto contenuto 2">
            <a:extLst>
              <a:ext uri="{FF2B5EF4-FFF2-40B4-BE49-F238E27FC236}">
                <a16:creationId xmlns:a16="http://schemas.microsoft.com/office/drawing/2014/main" id="{ED0A67DB-6BE1-4C1D-9094-119760C645F4}"/>
              </a:ext>
            </a:extLst>
          </p:cNvPr>
          <p:cNvSpPr>
            <a:spLocks noGrp="1"/>
          </p:cNvSpPr>
          <p:nvPr>
            <p:ph idx="1"/>
          </p:nvPr>
        </p:nvSpPr>
        <p:spPr/>
        <p:txBody>
          <a:bodyPr/>
          <a:lstStyle/>
          <a:p>
            <a:pPr algn="just"/>
            <a:r>
              <a:rPr lang="it-IT" b="1" dirty="0"/>
              <a:t>Non vi è soluzione di continuità tra il momento e della definizione condivisa degli interventi e il momento della gestione</a:t>
            </a:r>
            <a:r>
              <a:rPr lang="it-IT" dirty="0"/>
              <a:t>. </a:t>
            </a:r>
          </a:p>
          <a:p>
            <a:r>
              <a:rPr lang="it-IT" dirty="0"/>
              <a:t>Evitare quindi che, per un malinteso senso di trasparenza (assicurata invece dalla correttezza del complesso del procedimento), si chieda ad un ampio consesso per coprogettare, per poi mettere in gara gli interventi frutto di questo sforzo. </a:t>
            </a:r>
          </a:p>
          <a:p>
            <a:r>
              <a:rPr lang="it-IT" dirty="0"/>
              <a:t>Il risultato in questi casi è generalmente il depotenziamento della coprogettazione, favorendo la destinazione delle risorse migliori al momento della competizione</a:t>
            </a:r>
          </a:p>
        </p:txBody>
      </p:sp>
      <p:sp>
        <p:nvSpPr>
          <p:cNvPr id="5" name="Segnaposto numero diapositiva 4">
            <a:extLst>
              <a:ext uri="{FF2B5EF4-FFF2-40B4-BE49-F238E27FC236}">
                <a16:creationId xmlns:a16="http://schemas.microsoft.com/office/drawing/2014/main" id="{7E1FF790-D31B-48B6-AE83-21CC88531F6D}"/>
              </a:ext>
            </a:extLst>
          </p:cNvPr>
          <p:cNvSpPr>
            <a:spLocks noGrp="1"/>
          </p:cNvSpPr>
          <p:nvPr>
            <p:ph type="sldNum" sz="quarter" idx="12"/>
          </p:nvPr>
        </p:nvSpPr>
        <p:spPr/>
        <p:txBody>
          <a:bodyPr/>
          <a:lstStyle/>
          <a:p>
            <a:pPr algn="ctr"/>
            <a:fld id="{36428A66-1967-4332-B1BC-2AEA8E89D5E0}" type="slidenum">
              <a:rPr lang="it-IT" smtClean="0"/>
              <a:pPr algn="ctr"/>
              <a:t>23</a:t>
            </a:fld>
            <a:endParaRPr lang="it-IT" dirty="0"/>
          </a:p>
        </p:txBody>
      </p:sp>
    </p:spTree>
    <p:extLst>
      <p:ext uri="{BB962C8B-B14F-4D97-AF65-F5344CB8AC3E}">
        <p14:creationId xmlns:p14="http://schemas.microsoft.com/office/powerpoint/2010/main" val="1409290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48E39C3-62FA-4DC6-A38A-7B858F75272E}"/>
              </a:ext>
            </a:extLst>
          </p:cNvPr>
          <p:cNvSpPr>
            <a:spLocks noGrp="1"/>
          </p:cNvSpPr>
          <p:nvPr>
            <p:ph type="title"/>
          </p:nvPr>
        </p:nvSpPr>
        <p:spPr/>
        <p:txBody>
          <a:bodyPr/>
          <a:lstStyle/>
          <a:p>
            <a:r>
              <a:rPr lang="it-IT" dirty="0"/>
              <a:t>Vi è collaborazione se… (3)</a:t>
            </a:r>
          </a:p>
        </p:txBody>
      </p:sp>
      <p:sp>
        <p:nvSpPr>
          <p:cNvPr id="3" name="Segnaposto contenuto 2">
            <a:extLst>
              <a:ext uri="{FF2B5EF4-FFF2-40B4-BE49-F238E27FC236}">
                <a16:creationId xmlns:a16="http://schemas.microsoft.com/office/drawing/2014/main" id="{8D035BF0-D451-44EA-8A66-A075AAF4C395}"/>
              </a:ext>
            </a:extLst>
          </p:cNvPr>
          <p:cNvSpPr>
            <a:spLocks noGrp="1"/>
          </p:cNvSpPr>
          <p:nvPr>
            <p:ph idx="1"/>
          </p:nvPr>
        </p:nvSpPr>
        <p:spPr/>
        <p:txBody>
          <a:bodyPr/>
          <a:lstStyle/>
          <a:p>
            <a:r>
              <a:rPr lang="it-IT" dirty="0"/>
              <a:t>l’esito del processo non è l’individuazione di un soggetto a scapito di altri, ma la definizione di un assetto complessivo a cui più soggetti collaborano, integrando le proprie migliori risorse nell’ottica dell’interesse pubblico</a:t>
            </a:r>
          </a:p>
          <a:p>
            <a:r>
              <a:rPr lang="it-IT" dirty="0"/>
              <a:t>Ciò può richiedere di rendere sfumati o di ridefinire i propri confini organizzativi e di mettere in discussione i posizionamenti acquisiti. </a:t>
            </a:r>
          </a:p>
          <a:p>
            <a:r>
              <a:rPr lang="it-IT" dirty="0"/>
              <a:t>Il ruolo dei diversi soggetti nella gestione non segue un’ottica conservativa – spartitoria (ognuno mantiene il suo), ma è orientato dall’intento di innovare per perseguire l’interesse generale</a:t>
            </a:r>
          </a:p>
        </p:txBody>
      </p:sp>
      <p:sp>
        <p:nvSpPr>
          <p:cNvPr id="5" name="Segnaposto numero diapositiva 4">
            <a:extLst>
              <a:ext uri="{FF2B5EF4-FFF2-40B4-BE49-F238E27FC236}">
                <a16:creationId xmlns:a16="http://schemas.microsoft.com/office/drawing/2014/main" id="{618C9637-8330-4775-904C-3082E8C118A4}"/>
              </a:ext>
            </a:extLst>
          </p:cNvPr>
          <p:cNvSpPr>
            <a:spLocks noGrp="1"/>
          </p:cNvSpPr>
          <p:nvPr>
            <p:ph type="sldNum" sz="quarter" idx="12"/>
          </p:nvPr>
        </p:nvSpPr>
        <p:spPr/>
        <p:txBody>
          <a:bodyPr/>
          <a:lstStyle/>
          <a:p>
            <a:pPr algn="ctr"/>
            <a:fld id="{36428A66-1967-4332-B1BC-2AEA8E89D5E0}" type="slidenum">
              <a:rPr lang="it-IT" smtClean="0"/>
              <a:pPr algn="ctr"/>
              <a:t>24</a:t>
            </a:fld>
            <a:endParaRPr lang="it-IT" dirty="0"/>
          </a:p>
        </p:txBody>
      </p:sp>
    </p:spTree>
    <p:extLst>
      <p:ext uri="{BB962C8B-B14F-4D97-AF65-F5344CB8AC3E}">
        <p14:creationId xmlns:p14="http://schemas.microsoft.com/office/powerpoint/2010/main" val="39090372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F4F7478-6B58-49DD-BF39-2B7596EDCD91}"/>
              </a:ext>
            </a:extLst>
          </p:cNvPr>
          <p:cNvSpPr>
            <a:spLocks noGrp="1"/>
          </p:cNvSpPr>
          <p:nvPr>
            <p:ph type="title"/>
          </p:nvPr>
        </p:nvSpPr>
        <p:spPr/>
        <p:txBody>
          <a:bodyPr/>
          <a:lstStyle/>
          <a:p>
            <a:r>
              <a:rPr lang="it-IT" dirty="0"/>
              <a:t>Gli strumenti collaborativi sono impegnativi!</a:t>
            </a:r>
          </a:p>
        </p:txBody>
      </p:sp>
      <p:sp>
        <p:nvSpPr>
          <p:cNvPr id="3" name="Segnaposto contenuto 2">
            <a:extLst>
              <a:ext uri="{FF2B5EF4-FFF2-40B4-BE49-F238E27FC236}">
                <a16:creationId xmlns:a16="http://schemas.microsoft.com/office/drawing/2014/main" id="{66C87D9E-2631-4BEE-A5E9-3EA050713F7A}"/>
              </a:ext>
            </a:extLst>
          </p:cNvPr>
          <p:cNvSpPr>
            <a:spLocks noGrp="1"/>
          </p:cNvSpPr>
          <p:nvPr>
            <p:ph idx="1"/>
          </p:nvPr>
        </p:nvSpPr>
        <p:spPr>
          <a:xfrm>
            <a:off x="1258349" y="1825625"/>
            <a:ext cx="9563450" cy="4047954"/>
          </a:xfrm>
        </p:spPr>
        <p:txBody>
          <a:bodyPr>
            <a:normAutofit fontScale="92500" lnSpcReduction="10000"/>
          </a:bodyPr>
          <a:lstStyle/>
          <a:p>
            <a:pPr marL="0" indent="0">
              <a:buNone/>
            </a:pPr>
            <a:r>
              <a:rPr lang="it-IT" dirty="0"/>
              <a:t>Richiedono:</a:t>
            </a:r>
          </a:p>
          <a:p>
            <a:r>
              <a:rPr lang="it-IT" dirty="0"/>
              <a:t>Una volontà autentica di condivisione di responsabilità e poteri</a:t>
            </a:r>
          </a:p>
          <a:p>
            <a:r>
              <a:rPr lang="it-IT" dirty="0"/>
              <a:t>Il reciproco riconoscimento tra i vari attori come soggetti mossi dalle stesse finalità</a:t>
            </a:r>
          </a:p>
          <a:p>
            <a:r>
              <a:rPr lang="it-IT" dirty="0"/>
              <a:t>La disponibilità a ridiscutere posizionamenti e assetti consolidati</a:t>
            </a:r>
          </a:p>
          <a:p>
            <a:r>
              <a:rPr lang="it-IT" dirty="0"/>
              <a:t>La disponibilità ad impegnarsi in percorsi di costruzione partecipata</a:t>
            </a:r>
          </a:p>
          <a:p>
            <a:r>
              <a:rPr lang="it-IT" dirty="0"/>
              <a:t>Una naturale spinta all’innovazione</a:t>
            </a:r>
          </a:p>
          <a:p>
            <a:r>
              <a:rPr lang="it-IT" dirty="0"/>
              <a:t>Talvolta, di assumersi moderati rischi connessi al fatto di seguire strade meno frequentate</a:t>
            </a:r>
          </a:p>
        </p:txBody>
      </p:sp>
      <p:sp>
        <p:nvSpPr>
          <p:cNvPr id="4" name="Segnaposto numero diapositiva 3">
            <a:extLst>
              <a:ext uri="{FF2B5EF4-FFF2-40B4-BE49-F238E27FC236}">
                <a16:creationId xmlns:a16="http://schemas.microsoft.com/office/drawing/2014/main" id="{76633B7E-96BC-4259-BA4D-D72D3A5C6326}"/>
              </a:ext>
            </a:extLst>
          </p:cNvPr>
          <p:cNvSpPr>
            <a:spLocks noGrp="1"/>
          </p:cNvSpPr>
          <p:nvPr>
            <p:ph type="sldNum" sz="quarter" idx="12"/>
          </p:nvPr>
        </p:nvSpPr>
        <p:spPr/>
        <p:txBody>
          <a:bodyPr/>
          <a:lstStyle/>
          <a:p>
            <a:fld id="{7857964D-D274-47FD-9A15-376DFE8DF902}" type="slidenum">
              <a:rPr lang="it-IT" smtClean="0"/>
              <a:t>25</a:t>
            </a:fld>
            <a:endParaRPr lang="it-IT"/>
          </a:p>
        </p:txBody>
      </p:sp>
    </p:spTree>
    <p:extLst>
      <p:ext uri="{BB962C8B-B14F-4D97-AF65-F5344CB8AC3E}">
        <p14:creationId xmlns:p14="http://schemas.microsoft.com/office/powerpoint/2010/main" val="41631598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E77DD72-B798-4214-8327-FDF44302CCBB}"/>
              </a:ext>
            </a:extLst>
          </p:cNvPr>
          <p:cNvSpPr>
            <a:spLocks noGrp="1"/>
          </p:cNvSpPr>
          <p:nvPr>
            <p:ph type="title"/>
          </p:nvPr>
        </p:nvSpPr>
        <p:spPr/>
        <p:txBody>
          <a:bodyPr/>
          <a:lstStyle/>
          <a:p>
            <a:r>
              <a:rPr lang="it-IT" dirty="0"/>
              <a:t>Gli effetti positivi della collaborazione</a:t>
            </a:r>
          </a:p>
        </p:txBody>
      </p:sp>
      <p:sp>
        <p:nvSpPr>
          <p:cNvPr id="3" name="Segnaposto contenuto 2">
            <a:extLst>
              <a:ext uri="{FF2B5EF4-FFF2-40B4-BE49-F238E27FC236}">
                <a16:creationId xmlns:a16="http://schemas.microsoft.com/office/drawing/2014/main" id="{4C82F306-AD4C-4451-AE9C-8A5C9E539899}"/>
              </a:ext>
            </a:extLst>
          </p:cNvPr>
          <p:cNvSpPr>
            <a:spLocks noGrp="1"/>
          </p:cNvSpPr>
          <p:nvPr>
            <p:ph idx="1"/>
          </p:nvPr>
        </p:nvSpPr>
        <p:spPr/>
        <p:txBody>
          <a:bodyPr/>
          <a:lstStyle/>
          <a:p>
            <a:r>
              <a:rPr lang="it-IT" dirty="0"/>
              <a:t>Innovazione</a:t>
            </a:r>
          </a:p>
          <a:p>
            <a:r>
              <a:rPr lang="it-IT" dirty="0"/>
              <a:t>Corresponsabilità</a:t>
            </a:r>
          </a:p>
          <a:p>
            <a:r>
              <a:rPr lang="it-IT" dirty="0"/>
              <a:t>Costruzione di capitale sociale</a:t>
            </a:r>
          </a:p>
          <a:p>
            <a:r>
              <a:rPr lang="it-IT" dirty="0"/>
              <a:t>Propensione a fare sistema anche tra attori non abituati a collaborare</a:t>
            </a:r>
          </a:p>
          <a:p>
            <a:r>
              <a:rPr lang="it-IT" dirty="0"/>
              <a:t>Arricchimento e potenziamento degli interventi (es. superamento di </a:t>
            </a:r>
            <a:r>
              <a:rPr lang="it-IT" dirty="0" err="1"/>
              <a:t>settorialità</a:t>
            </a:r>
            <a:r>
              <a:rPr lang="it-IT" dirty="0"/>
              <a:t> e parzialità degli interventi)</a:t>
            </a:r>
          </a:p>
        </p:txBody>
      </p:sp>
      <p:sp>
        <p:nvSpPr>
          <p:cNvPr id="5" name="Segnaposto numero diapositiva 4">
            <a:extLst>
              <a:ext uri="{FF2B5EF4-FFF2-40B4-BE49-F238E27FC236}">
                <a16:creationId xmlns:a16="http://schemas.microsoft.com/office/drawing/2014/main" id="{4CF39B0E-5377-4103-80D6-696A510F279B}"/>
              </a:ext>
            </a:extLst>
          </p:cNvPr>
          <p:cNvSpPr>
            <a:spLocks noGrp="1"/>
          </p:cNvSpPr>
          <p:nvPr>
            <p:ph type="sldNum" sz="quarter" idx="12"/>
          </p:nvPr>
        </p:nvSpPr>
        <p:spPr/>
        <p:txBody>
          <a:bodyPr/>
          <a:lstStyle/>
          <a:p>
            <a:pPr algn="ctr"/>
            <a:fld id="{36428A66-1967-4332-B1BC-2AEA8E89D5E0}" type="slidenum">
              <a:rPr lang="it-IT" smtClean="0"/>
              <a:pPr algn="ctr"/>
              <a:t>26</a:t>
            </a:fld>
            <a:endParaRPr lang="it-IT" dirty="0"/>
          </a:p>
        </p:txBody>
      </p:sp>
    </p:spTree>
    <p:extLst>
      <p:ext uri="{BB962C8B-B14F-4D97-AF65-F5344CB8AC3E}">
        <p14:creationId xmlns:p14="http://schemas.microsoft.com/office/powerpoint/2010/main" val="404187984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3044826-4BDE-4C67-BD08-D6464404EE00}"/>
              </a:ext>
            </a:extLst>
          </p:cNvPr>
          <p:cNvSpPr>
            <a:spLocks noGrp="1"/>
          </p:cNvSpPr>
          <p:nvPr>
            <p:ph type="title"/>
          </p:nvPr>
        </p:nvSpPr>
        <p:spPr/>
        <p:txBody>
          <a:bodyPr/>
          <a:lstStyle/>
          <a:p>
            <a:r>
              <a:rPr lang="it-IT" dirty="0"/>
              <a:t>Le fatiche della collaborazione</a:t>
            </a:r>
          </a:p>
        </p:txBody>
      </p:sp>
      <p:sp>
        <p:nvSpPr>
          <p:cNvPr id="3" name="Segnaposto contenuto 2">
            <a:extLst>
              <a:ext uri="{FF2B5EF4-FFF2-40B4-BE49-F238E27FC236}">
                <a16:creationId xmlns:a16="http://schemas.microsoft.com/office/drawing/2014/main" id="{6795205B-3713-434E-9A94-D5CE95ABE5C0}"/>
              </a:ext>
            </a:extLst>
          </p:cNvPr>
          <p:cNvSpPr>
            <a:spLocks noGrp="1"/>
          </p:cNvSpPr>
          <p:nvPr>
            <p:ph idx="1"/>
          </p:nvPr>
        </p:nvSpPr>
        <p:spPr>
          <a:xfrm>
            <a:off x="838200" y="1584325"/>
            <a:ext cx="10769600" cy="4272778"/>
          </a:xfrm>
        </p:spPr>
        <p:txBody>
          <a:bodyPr>
            <a:normAutofit lnSpcReduction="10000"/>
          </a:bodyPr>
          <a:lstStyle/>
          <a:p>
            <a:r>
              <a:rPr lang="it-IT" dirty="0"/>
              <a:t>Accanto a esiti eccellenti, vi sono esperienze di coprogettazione che incontrano difficoltà e faticano a portare a risultati positivi</a:t>
            </a:r>
          </a:p>
          <a:p>
            <a:r>
              <a:rPr lang="it-IT" b="1" dirty="0"/>
              <a:t>La collaborazione part time difficilmente germoglia</a:t>
            </a:r>
            <a:r>
              <a:rPr lang="it-IT" dirty="0"/>
              <a:t>. Richiede sintonia, fiducia, stima reciproca. È difficile coprogettare con soggetti con i quali si è in contenzioso</a:t>
            </a:r>
          </a:p>
          <a:p>
            <a:r>
              <a:rPr lang="it-IT" dirty="0"/>
              <a:t>In generale, l’orientamento alla competizione porta ad assumere priorità organizzative e stili di leadership e a sviluppare funzioni organizzative diverse da quelle della competizione</a:t>
            </a:r>
          </a:p>
          <a:p>
            <a:r>
              <a:rPr lang="it-IT" dirty="0"/>
              <a:t>Dopo decenni di competizione tra ETS e di </a:t>
            </a:r>
            <a:r>
              <a:rPr lang="it-IT" dirty="0" err="1"/>
              <a:t>controinteresse</a:t>
            </a:r>
            <a:r>
              <a:rPr lang="it-IT" dirty="0"/>
              <a:t> PA/ETS, non sorprende che molti siano in difficoltà in questa nuova prospettiva</a:t>
            </a:r>
          </a:p>
        </p:txBody>
      </p:sp>
      <p:sp>
        <p:nvSpPr>
          <p:cNvPr id="6" name="Segnaposto numero diapositiva 5">
            <a:extLst>
              <a:ext uri="{FF2B5EF4-FFF2-40B4-BE49-F238E27FC236}">
                <a16:creationId xmlns:a16="http://schemas.microsoft.com/office/drawing/2014/main" id="{DC86634C-842E-4960-8F45-9E29F4C748B1}"/>
              </a:ext>
            </a:extLst>
          </p:cNvPr>
          <p:cNvSpPr>
            <a:spLocks noGrp="1"/>
          </p:cNvSpPr>
          <p:nvPr>
            <p:ph type="sldNum" sz="quarter" idx="12"/>
          </p:nvPr>
        </p:nvSpPr>
        <p:spPr/>
        <p:txBody>
          <a:bodyPr/>
          <a:lstStyle/>
          <a:p>
            <a:pPr algn="ctr"/>
            <a:fld id="{36428A66-1967-4332-B1BC-2AEA8E89D5E0}" type="slidenum">
              <a:rPr lang="it-IT" smtClean="0"/>
              <a:pPr algn="ctr"/>
              <a:t>27</a:t>
            </a:fld>
            <a:endParaRPr lang="it-IT" dirty="0"/>
          </a:p>
        </p:txBody>
      </p:sp>
    </p:spTree>
    <p:extLst>
      <p:ext uri="{BB962C8B-B14F-4D97-AF65-F5344CB8AC3E}">
        <p14:creationId xmlns:p14="http://schemas.microsoft.com/office/powerpoint/2010/main" val="37594371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61BDF8D-1937-49E8-8D0D-D950D42F6BD5}"/>
              </a:ext>
            </a:extLst>
          </p:cNvPr>
          <p:cNvSpPr>
            <a:spLocks noGrp="1"/>
          </p:cNvSpPr>
          <p:nvPr>
            <p:ph type="title"/>
          </p:nvPr>
        </p:nvSpPr>
        <p:spPr/>
        <p:txBody>
          <a:bodyPr/>
          <a:lstStyle/>
          <a:p>
            <a:r>
              <a:rPr lang="it-IT" dirty="0"/>
              <a:t>In conclusione</a:t>
            </a:r>
          </a:p>
        </p:txBody>
      </p:sp>
      <p:sp>
        <p:nvSpPr>
          <p:cNvPr id="3" name="Segnaposto contenuto 2">
            <a:extLst>
              <a:ext uri="{FF2B5EF4-FFF2-40B4-BE49-F238E27FC236}">
                <a16:creationId xmlns:a16="http://schemas.microsoft.com/office/drawing/2014/main" id="{906A265E-FA1B-4703-B121-C1CF3D33CF5B}"/>
              </a:ext>
            </a:extLst>
          </p:cNvPr>
          <p:cNvSpPr>
            <a:spLocks noGrp="1"/>
          </p:cNvSpPr>
          <p:nvPr>
            <p:ph idx="1"/>
          </p:nvPr>
        </p:nvSpPr>
        <p:spPr>
          <a:xfrm>
            <a:off x="838199" y="1536699"/>
            <a:ext cx="11244266" cy="4368801"/>
          </a:xfrm>
        </p:spPr>
        <p:txBody>
          <a:bodyPr vert="horz" lIns="91440" tIns="45720" rIns="91440" bIns="45720" rtlCol="0" anchor="t">
            <a:normAutofit/>
          </a:bodyPr>
          <a:lstStyle/>
          <a:p>
            <a:pPr marL="0" indent="0">
              <a:buNone/>
            </a:pPr>
            <a:r>
              <a:rPr lang="it-IT" sz="2400" dirty="0"/>
              <a:t>Vi sono operatori sociali testimoniano di “avere ritrovato il senso e l’entusiasmo del proprio lavoro” nelle esperienze collaborative. Chi lavora nel sociale non ama ritrovarsi oppresso dalla burocrazia o diventare il crocevia di contenziosi; considera (a ragione) tutto ciò come un drenaggio di energie che vorrebbe dedicare ad altro, agli interventi a favore dei cittadini. </a:t>
            </a:r>
          </a:p>
          <a:p>
            <a:pPr marL="0" indent="0">
              <a:buNone/>
            </a:pPr>
            <a:r>
              <a:rPr lang="it-IT" sz="2400" dirty="0"/>
              <a:t>Molti operatori, quando sono stati coinvolti in esperienze di coprogettazione positive, hanno ritrovato un contesto in cui produrre cambiamento, riscoprendo passioni che rischiavano di essere dimenticate.</a:t>
            </a:r>
            <a:endParaRPr lang="it-IT" sz="2400" dirty="0">
              <a:cs typeface="Calibri"/>
            </a:endParaRPr>
          </a:p>
          <a:p>
            <a:pPr marL="0" indent="0">
              <a:buNone/>
            </a:pPr>
            <a:r>
              <a:rPr lang="it-IT" sz="2400" dirty="0"/>
              <a:t>Non si tratta si aspetti personali e secondari. Avvertire che i propri sforzi hanno senso, che si è aperta la possibilità di essere protagonisti di una stagione innovativa e stimolate, è il punto di partenza per mobilitare energie e entusiasmo verso nuove esperienze collaborative.</a:t>
            </a:r>
          </a:p>
        </p:txBody>
      </p:sp>
      <p:sp>
        <p:nvSpPr>
          <p:cNvPr id="5" name="Segnaposto numero diapositiva 4">
            <a:extLst>
              <a:ext uri="{FF2B5EF4-FFF2-40B4-BE49-F238E27FC236}">
                <a16:creationId xmlns:a16="http://schemas.microsoft.com/office/drawing/2014/main" id="{226AB1BC-5BCB-4D59-B977-520CD6228132}"/>
              </a:ext>
            </a:extLst>
          </p:cNvPr>
          <p:cNvSpPr>
            <a:spLocks noGrp="1"/>
          </p:cNvSpPr>
          <p:nvPr>
            <p:ph type="sldNum" sz="quarter" idx="12"/>
          </p:nvPr>
        </p:nvSpPr>
        <p:spPr/>
        <p:txBody>
          <a:bodyPr/>
          <a:lstStyle/>
          <a:p>
            <a:pPr algn="ctr"/>
            <a:fld id="{36428A66-1967-4332-B1BC-2AEA8E89D5E0}" type="slidenum">
              <a:rPr lang="it-IT" smtClean="0"/>
              <a:pPr algn="ctr"/>
              <a:t>28</a:t>
            </a:fld>
            <a:endParaRPr lang="it-IT" dirty="0"/>
          </a:p>
        </p:txBody>
      </p:sp>
    </p:spTree>
    <p:extLst>
      <p:ext uri="{BB962C8B-B14F-4D97-AF65-F5344CB8AC3E}">
        <p14:creationId xmlns:p14="http://schemas.microsoft.com/office/powerpoint/2010/main" val="254621866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8AECCF6-F0CE-4C7D-B918-FB9D4B5D6779}"/>
              </a:ext>
            </a:extLst>
          </p:cNvPr>
          <p:cNvSpPr>
            <a:spLocks noGrp="1"/>
          </p:cNvSpPr>
          <p:nvPr>
            <p:ph type="title"/>
          </p:nvPr>
        </p:nvSpPr>
        <p:spPr/>
        <p:txBody>
          <a:bodyPr/>
          <a:lstStyle/>
          <a:p>
            <a:r>
              <a:rPr lang="it-IT" dirty="0"/>
              <a:t>Unità 3 – Un quadro normativo coerente</a:t>
            </a:r>
          </a:p>
        </p:txBody>
      </p:sp>
      <p:sp>
        <p:nvSpPr>
          <p:cNvPr id="3" name="Segnaposto testo 2">
            <a:extLst>
              <a:ext uri="{FF2B5EF4-FFF2-40B4-BE49-F238E27FC236}">
                <a16:creationId xmlns:a16="http://schemas.microsoft.com/office/drawing/2014/main" id="{0D71B904-1425-4072-A977-F1A7E13E9775}"/>
              </a:ext>
            </a:extLst>
          </p:cNvPr>
          <p:cNvSpPr>
            <a:spLocks noGrp="1"/>
          </p:cNvSpPr>
          <p:nvPr>
            <p:ph type="body" idx="1"/>
          </p:nvPr>
        </p:nvSpPr>
        <p:spPr>
          <a:xfrm>
            <a:off x="831850" y="4589463"/>
            <a:ext cx="10515600" cy="2132012"/>
          </a:xfrm>
        </p:spPr>
        <p:txBody>
          <a:bodyPr>
            <a:normAutofit/>
          </a:bodyPr>
          <a:lstStyle/>
          <a:p>
            <a:r>
              <a:rPr lang="it-IT" dirty="0"/>
              <a:t>Prima di esaminare gli specifici atti collaborativi, è bene ricordare che essi si sviluppano nel modo migliore entro un quadro </a:t>
            </a:r>
          </a:p>
        </p:txBody>
      </p:sp>
      <p:sp>
        <p:nvSpPr>
          <p:cNvPr id="4" name="Segnaposto numero diapositiva 3">
            <a:extLst>
              <a:ext uri="{FF2B5EF4-FFF2-40B4-BE49-F238E27FC236}">
                <a16:creationId xmlns:a16="http://schemas.microsoft.com/office/drawing/2014/main" id="{68B62269-E21C-49F5-BD45-2EDD246311B7}"/>
              </a:ext>
            </a:extLst>
          </p:cNvPr>
          <p:cNvSpPr>
            <a:spLocks noGrp="1"/>
          </p:cNvSpPr>
          <p:nvPr>
            <p:ph type="sldNum" sz="quarter" idx="12"/>
          </p:nvPr>
        </p:nvSpPr>
        <p:spPr>
          <a:xfrm>
            <a:off x="8610600" y="6356350"/>
            <a:ext cx="2743200" cy="365125"/>
          </a:xfrm>
        </p:spPr>
        <p:txBody>
          <a:bodyPr/>
          <a:lstStyle/>
          <a:p>
            <a:fld id="{7857964D-D274-47FD-9A15-376DFE8DF902}" type="slidenum">
              <a:rPr lang="it-IT" smtClean="0"/>
              <a:t>29</a:t>
            </a:fld>
            <a:endParaRPr lang="it-IT"/>
          </a:p>
        </p:txBody>
      </p:sp>
    </p:spTree>
    <p:extLst>
      <p:ext uri="{BB962C8B-B14F-4D97-AF65-F5344CB8AC3E}">
        <p14:creationId xmlns:p14="http://schemas.microsoft.com/office/powerpoint/2010/main" val="15241110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3279252-9B0B-46FF-AE95-1F6E4881E75D}"/>
              </a:ext>
            </a:extLst>
          </p:cNvPr>
          <p:cNvSpPr>
            <a:spLocks noGrp="1"/>
          </p:cNvSpPr>
          <p:nvPr>
            <p:ph type="title"/>
          </p:nvPr>
        </p:nvSpPr>
        <p:spPr/>
        <p:txBody>
          <a:bodyPr/>
          <a:lstStyle/>
          <a:p>
            <a:r>
              <a:rPr lang="it-IT" dirty="0"/>
              <a:t>Unità 1 – Le basi degli strumenti amministrativi collaborativi</a:t>
            </a:r>
          </a:p>
        </p:txBody>
      </p:sp>
      <p:sp>
        <p:nvSpPr>
          <p:cNvPr id="3" name="Segnaposto testo 2">
            <a:extLst>
              <a:ext uri="{FF2B5EF4-FFF2-40B4-BE49-F238E27FC236}">
                <a16:creationId xmlns:a16="http://schemas.microsoft.com/office/drawing/2014/main" id="{CB182521-5902-4A21-8464-6A97B1645310}"/>
              </a:ext>
            </a:extLst>
          </p:cNvPr>
          <p:cNvSpPr>
            <a:spLocks noGrp="1"/>
          </p:cNvSpPr>
          <p:nvPr>
            <p:ph type="body" idx="1"/>
          </p:nvPr>
        </p:nvSpPr>
        <p:spPr/>
        <p:txBody>
          <a:bodyPr/>
          <a:lstStyle/>
          <a:p>
            <a:r>
              <a:rPr lang="it-IT" dirty="0"/>
              <a:t>Il principio di collaborazione non si basa su logiche derogatorie o sull’allentamento dei principi generali (trasparenza, vantaggio per la PA, ecc.) che governano le relazioni della PA con altri soggetti; al contrario realizza tali principi sostituendo agli strumenti competitivi gli strumenti collaborativi</a:t>
            </a:r>
          </a:p>
        </p:txBody>
      </p:sp>
      <p:sp>
        <p:nvSpPr>
          <p:cNvPr id="4" name="Segnaposto numero diapositiva 3">
            <a:extLst>
              <a:ext uri="{FF2B5EF4-FFF2-40B4-BE49-F238E27FC236}">
                <a16:creationId xmlns:a16="http://schemas.microsoft.com/office/drawing/2014/main" id="{026C5AA8-9E0B-428A-BD45-08775193200C}"/>
              </a:ext>
            </a:extLst>
          </p:cNvPr>
          <p:cNvSpPr>
            <a:spLocks noGrp="1"/>
          </p:cNvSpPr>
          <p:nvPr>
            <p:ph type="sldNum" sz="quarter" idx="12"/>
          </p:nvPr>
        </p:nvSpPr>
        <p:spPr>
          <a:xfrm>
            <a:off x="8610600" y="6356350"/>
            <a:ext cx="2743200" cy="365125"/>
          </a:xfrm>
        </p:spPr>
        <p:txBody>
          <a:bodyPr/>
          <a:lstStyle/>
          <a:p>
            <a:fld id="{7857964D-D274-47FD-9A15-376DFE8DF902}" type="slidenum">
              <a:rPr lang="it-IT" smtClean="0"/>
              <a:t>3</a:t>
            </a:fld>
            <a:endParaRPr lang="it-IT"/>
          </a:p>
        </p:txBody>
      </p:sp>
    </p:spTree>
    <p:extLst>
      <p:ext uri="{BB962C8B-B14F-4D97-AF65-F5344CB8AC3E}">
        <p14:creationId xmlns:p14="http://schemas.microsoft.com/office/powerpoint/2010/main" val="424182485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1B623F1-9CAD-4AA3-A535-A9B62F855FA5}"/>
              </a:ext>
            </a:extLst>
          </p:cNvPr>
          <p:cNvSpPr>
            <a:spLocks noGrp="1"/>
          </p:cNvSpPr>
          <p:nvPr>
            <p:ph type="title"/>
          </p:nvPr>
        </p:nvSpPr>
        <p:spPr/>
        <p:txBody>
          <a:bodyPr/>
          <a:lstStyle/>
          <a:p>
            <a:r>
              <a:rPr lang="it-IT" dirty="0"/>
              <a:t>Sono quindi coerenti con questo impianto</a:t>
            </a:r>
          </a:p>
        </p:txBody>
      </p:sp>
      <p:sp>
        <p:nvSpPr>
          <p:cNvPr id="3" name="Segnaposto contenuto 2">
            <a:extLst>
              <a:ext uri="{FF2B5EF4-FFF2-40B4-BE49-F238E27FC236}">
                <a16:creationId xmlns:a16="http://schemas.microsoft.com/office/drawing/2014/main" id="{C868CB69-04E4-4FB1-BA82-CA93EE6F34C1}"/>
              </a:ext>
            </a:extLst>
          </p:cNvPr>
          <p:cNvSpPr>
            <a:spLocks noGrp="1"/>
          </p:cNvSpPr>
          <p:nvPr>
            <p:ph idx="1"/>
          </p:nvPr>
        </p:nvSpPr>
        <p:spPr>
          <a:xfrm>
            <a:off x="1124124" y="1859181"/>
            <a:ext cx="6095825" cy="4105014"/>
          </a:xfrm>
        </p:spPr>
        <p:txBody>
          <a:bodyPr>
            <a:normAutofit fontScale="92500" lnSpcReduction="10000"/>
          </a:bodyPr>
          <a:lstStyle/>
          <a:p>
            <a:r>
              <a:rPr lang="it-IT" sz="2400" dirty="0"/>
              <a:t>Normative quadro regionali che definiscono caratteristiche e modalità di utilizzo degli strumenti collaborativi</a:t>
            </a:r>
          </a:p>
          <a:p>
            <a:r>
              <a:rPr lang="it-IT" sz="2400" dirty="0"/>
              <a:t>Protocolli di intesa tra enti pubblici e terzo settore che impegnano i soggetti ad agire per una finalità comune</a:t>
            </a:r>
          </a:p>
          <a:p>
            <a:r>
              <a:rPr lang="it-IT" sz="2400" dirty="0"/>
              <a:t>Percorsi partecipati di co-programmazione, tavoli di lavoro comuni tra enti pubblici e terzo settore</a:t>
            </a:r>
          </a:p>
          <a:p>
            <a:r>
              <a:rPr lang="it-IT" sz="2400" dirty="0"/>
              <a:t>Regolamenti comunali che disciplinino le forme collaborative</a:t>
            </a:r>
          </a:p>
          <a:p>
            <a:r>
              <a:rPr lang="it-IT" sz="2400" dirty="0"/>
              <a:t>…</a:t>
            </a:r>
          </a:p>
        </p:txBody>
      </p:sp>
      <p:sp>
        <p:nvSpPr>
          <p:cNvPr id="4" name="Segnaposto numero diapositiva 3">
            <a:extLst>
              <a:ext uri="{FF2B5EF4-FFF2-40B4-BE49-F238E27FC236}">
                <a16:creationId xmlns:a16="http://schemas.microsoft.com/office/drawing/2014/main" id="{81F76E59-5E08-440E-B336-A418C66EA13C}"/>
              </a:ext>
            </a:extLst>
          </p:cNvPr>
          <p:cNvSpPr>
            <a:spLocks noGrp="1"/>
          </p:cNvSpPr>
          <p:nvPr>
            <p:ph type="sldNum" sz="quarter" idx="12"/>
          </p:nvPr>
        </p:nvSpPr>
        <p:spPr/>
        <p:txBody>
          <a:bodyPr/>
          <a:lstStyle/>
          <a:p>
            <a:fld id="{7857964D-D274-47FD-9A15-376DFE8DF902}" type="slidenum">
              <a:rPr lang="it-IT" smtClean="0"/>
              <a:pPr/>
              <a:t>30</a:t>
            </a:fld>
            <a:endParaRPr lang="it-IT" dirty="0"/>
          </a:p>
        </p:txBody>
      </p:sp>
      <p:sp>
        <p:nvSpPr>
          <p:cNvPr id="5" name="Segnaposto contenuto 2">
            <a:extLst>
              <a:ext uri="{FF2B5EF4-FFF2-40B4-BE49-F238E27FC236}">
                <a16:creationId xmlns:a16="http://schemas.microsoft.com/office/drawing/2014/main" id="{59F61A6A-C521-4793-9A7D-92F7E0C0920B}"/>
              </a:ext>
            </a:extLst>
          </p:cNvPr>
          <p:cNvSpPr txBox="1">
            <a:spLocks/>
          </p:cNvSpPr>
          <p:nvPr/>
        </p:nvSpPr>
        <p:spPr>
          <a:xfrm>
            <a:off x="7885477" y="1758936"/>
            <a:ext cx="3598877" cy="4105014"/>
          </a:xfrm>
          <a:prstGeom prst="rect">
            <a:avLst/>
          </a:prstGeom>
          <a:ln w="28575">
            <a:noFill/>
          </a:ln>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Franklin Gothic Book" panose="020B0503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Franklin Gothic Book" panose="020B05030201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Franklin Gothic Book" panose="020B05030201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Franklin Gothic Book" panose="020B05030201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Franklin Gothic Book" panose="020B05030201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t-IT" sz="2400" dirty="0"/>
              <a:t>Non si tratta di passaggi necessari, la cui mancanza impedisce di procedere con l’utilizzo di strumenti collaborativi, ma di conseguenze logiche delle relazioni collaborative, che generalmente tendono ad accompagnare e rafforzare i singoli strumenti amministrativi collaborativi</a:t>
            </a:r>
          </a:p>
        </p:txBody>
      </p:sp>
      <p:cxnSp>
        <p:nvCxnSpPr>
          <p:cNvPr id="6" name="Connettore diritto 5">
            <a:extLst>
              <a:ext uri="{FF2B5EF4-FFF2-40B4-BE49-F238E27FC236}">
                <a16:creationId xmlns:a16="http://schemas.microsoft.com/office/drawing/2014/main" id="{4280ACDB-95D4-4239-96C6-9A66A98425D2}"/>
              </a:ext>
            </a:extLst>
          </p:cNvPr>
          <p:cNvCxnSpPr>
            <a:cxnSpLocks/>
          </p:cNvCxnSpPr>
          <p:nvPr/>
        </p:nvCxnSpPr>
        <p:spPr>
          <a:xfrm>
            <a:off x="7692648" y="1859181"/>
            <a:ext cx="0" cy="4239615"/>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70381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DE8E4E1-FE0E-4AA4-9832-E840D87E4F56}"/>
              </a:ext>
            </a:extLst>
          </p:cNvPr>
          <p:cNvSpPr>
            <a:spLocks noGrp="1"/>
          </p:cNvSpPr>
          <p:nvPr>
            <p:ph type="title"/>
          </p:nvPr>
        </p:nvSpPr>
        <p:spPr/>
        <p:txBody>
          <a:bodyPr/>
          <a:lstStyle/>
          <a:p>
            <a:r>
              <a:rPr lang="it-IT" dirty="0"/>
              <a:t>Esempi di normative regionali</a:t>
            </a:r>
          </a:p>
        </p:txBody>
      </p:sp>
      <p:sp>
        <p:nvSpPr>
          <p:cNvPr id="4" name="Segnaposto numero diapositiva 3">
            <a:extLst>
              <a:ext uri="{FF2B5EF4-FFF2-40B4-BE49-F238E27FC236}">
                <a16:creationId xmlns:a16="http://schemas.microsoft.com/office/drawing/2014/main" id="{C5A949AF-F7F3-42E3-942D-43FB6ECB7CE3}"/>
              </a:ext>
            </a:extLst>
          </p:cNvPr>
          <p:cNvSpPr>
            <a:spLocks noGrp="1"/>
          </p:cNvSpPr>
          <p:nvPr>
            <p:ph type="sldNum" sz="quarter" idx="12"/>
          </p:nvPr>
        </p:nvSpPr>
        <p:spPr/>
        <p:txBody>
          <a:bodyPr/>
          <a:lstStyle/>
          <a:p>
            <a:fld id="{7857964D-D274-47FD-9A15-376DFE8DF902}" type="slidenum">
              <a:rPr lang="it-IT" smtClean="0"/>
              <a:pPr/>
              <a:t>31</a:t>
            </a:fld>
            <a:endParaRPr lang="it-IT" dirty="0"/>
          </a:p>
        </p:txBody>
      </p:sp>
      <p:pic>
        <p:nvPicPr>
          <p:cNvPr id="5" name="Immagine 4">
            <a:extLst>
              <a:ext uri="{FF2B5EF4-FFF2-40B4-BE49-F238E27FC236}">
                <a16:creationId xmlns:a16="http://schemas.microsoft.com/office/drawing/2014/main" id="{56159025-45D0-4379-A9D8-C3E6A724B2D7}"/>
              </a:ext>
            </a:extLst>
          </p:cNvPr>
          <p:cNvPicPr>
            <a:picLocks noChangeAspect="1"/>
          </p:cNvPicPr>
          <p:nvPr/>
        </p:nvPicPr>
        <p:blipFill>
          <a:blip r:embed="rId2"/>
          <a:stretch>
            <a:fillRect/>
          </a:stretch>
        </p:blipFill>
        <p:spPr>
          <a:xfrm>
            <a:off x="1253992" y="1690687"/>
            <a:ext cx="6023287" cy="4514333"/>
          </a:xfrm>
          <a:prstGeom prst="rect">
            <a:avLst/>
          </a:prstGeom>
        </p:spPr>
      </p:pic>
      <p:pic>
        <p:nvPicPr>
          <p:cNvPr id="6" name="Immagine 5">
            <a:extLst>
              <a:ext uri="{FF2B5EF4-FFF2-40B4-BE49-F238E27FC236}">
                <a16:creationId xmlns:a16="http://schemas.microsoft.com/office/drawing/2014/main" id="{3C825806-6F57-4EBC-83F9-4EF0C487EBAF}"/>
              </a:ext>
            </a:extLst>
          </p:cNvPr>
          <p:cNvPicPr>
            <a:picLocks noChangeAspect="1"/>
          </p:cNvPicPr>
          <p:nvPr/>
        </p:nvPicPr>
        <p:blipFill>
          <a:blip r:embed="rId3"/>
          <a:stretch>
            <a:fillRect/>
          </a:stretch>
        </p:blipFill>
        <p:spPr>
          <a:xfrm>
            <a:off x="3431049" y="2047300"/>
            <a:ext cx="5622507" cy="4514336"/>
          </a:xfrm>
          <a:prstGeom prst="rect">
            <a:avLst/>
          </a:prstGeom>
        </p:spPr>
      </p:pic>
      <p:sp>
        <p:nvSpPr>
          <p:cNvPr id="7" name="Segnaposto contenuto 2">
            <a:extLst>
              <a:ext uri="{FF2B5EF4-FFF2-40B4-BE49-F238E27FC236}">
                <a16:creationId xmlns:a16="http://schemas.microsoft.com/office/drawing/2014/main" id="{4CB3F138-52CA-4185-B0FC-BBDD449067E3}"/>
              </a:ext>
            </a:extLst>
          </p:cNvPr>
          <p:cNvSpPr txBox="1">
            <a:spLocks/>
          </p:cNvSpPr>
          <p:nvPr/>
        </p:nvSpPr>
        <p:spPr>
          <a:xfrm>
            <a:off x="9798898" y="2242436"/>
            <a:ext cx="2278220" cy="3613080"/>
          </a:xfrm>
          <a:prstGeom prst="rect">
            <a:avLst/>
          </a:prstGeom>
          <a:ln w="28575">
            <a:no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Franklin Gothic Book" panose="020B05030201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Franklin Gothic Book" panose="020B05030201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Franklin Gothic Book" panose="020B05030201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Franklin Gothic Book" panose="020B05030201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Franklin Gothic Book" panose="020B05030201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t-IT" sz="2400" dirty="0"/>
              <a:t>Almeno 10 Regioni italiane si sono dotate di atti che disciplinano uno o più strumenti amministrativi collaborativi</a:t>
            </a:r>
          </a:p>
        </p:txBody>
      </p:sp>
      <p:cxnSp>
        <p:nvCxnSpPr>
          <p:cNvPr id="9" name="Connettore diritto 8">
            <a:extLst>
              <a:ext uri="{FF2B5EF4-FFF2-40B4-BE49-F238E27FC236}">
                <a16:creationId xmlns:a16="http://schemas.microsoft.com/office/drawing/2014/main" id="{9BD852EA-678A-4FAD-8CA3-12133BD2E3CF}"/>
              </a:ext>
            </a:extLst>
          </p:cNvPr>
          <p:cNvCxnSpPr/>
          <p:nvPr/>
        </p:nvCxnSpPr>
        <p:spPr>
          <a:xfrm>
            <a:off x="9630504" y="2223083"/>
            <a:ext cx="0" cy="333881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413018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7764E5A1-A848-48F7-901A-A5573B71BC77}"/>
              </a:ext>
            </a:extLst>
          </p:cNvPr>
          <p:cNvPicPr>
            <a:picLocks noChangeAspect="1"/>
          </p:cNvPicPr>
          <p:nvPr/>
        </p:nvPicPr>
        <p:blipFill>
          <a:blip r:embed="rId2"/>
          <a:stretch>
            <a:fillRect/>
          </a:stretch>
        </p:blipFill>
        <p:spPr>
          <a:xfrm rot="387844">
            <a:off x="5120288" y="1757382"/>
            <a:ext cx="3229272" cy="4568238"/>
          </a:xfrm>
          <a:prstGeom prst="rect">
            <a:avLst/>
          </a:prstGeom>
        </p:spPr>
      </p:pic>
      <p:sp>
        <p:nvSpPr>
          <p:cNvPr id="2" name="Titolo 1">
            <a:extLst>
              <a:ext uri="{FF2B5EF4-FFF2-40B4-BE49-F238E27FC236}">
                <a16:creationId xmlns:a16="http://schemas.microsoft.com/office/drawing/2014/main" id="{52E13163-78EE-4FD6-BD51-3D963295EBD9}"/>
              </a:ext>
            </a:extLst>
          </p:cNvPr>
          <p:cNvSpPr>
            <a:spLocks noGrp="1"/>
          </p:cNvSpPr>
          <p:nvPr>
            <p:ph type="title"/>
          </p:nvPr>
        </p:nvSpPr>
        <p:spPr/>
        <p:txBody>
          <a:bodyPr/>
          <a:lstStyle/>
          <a:p>
            <a:r>
              <a:rPr lang="it-IT" dirty="0"/>
              <a:t>Un esempio: il Regolamento di Ferrara</a:t>
            </a:r>
          </a:p>
        </p:txBody>
      </p:sp>
      <p:sp>
        <p:nvSpPr>
          <p:cNvPr id="4" name="Segnaposto numero diapositiva 3">
            <a:extLst>
              <a:ext uri="{FF2B5EF4-FFF2-40B4-BE49-F238E27FC236}">
                <a16:creationId xmlns:a16="http://schemas.microsoft.com/office/drawing/2014/main" id="{7A819EEB-AA23-4169-BB96-519DB06FECEB}"/>
              </a:ext>
            </a:extLst>
          </p:cNvPr>
          <p:cNvSpPr>
            <a:spLocks noGrp="1"/>
          </p:cNvSpPr>
          <p:nvPr>
            <p:ph type="sldNum" sz="quarter" idx="12"/>
          </p:nvPr>
        </p:nvSpPr>
        <p:spPr/>
        <p:txBody>
          <a:bodyPr/>
          <a:lstStyle/>
          <a:p>
            <a:fld id="{7857964D-D274-47FD-9A15-376DFE8DF902}" type="slidenum">
              <a:rPr lang="it-IT" smtClean="0"/>
              <a:pPr/>
              <a:t>32</a:t>
            </a:fld>
            <a:endParaRPr lang="it-IT" dirty="0"/>
          </a:p>
        </p:txBody>
      </p:sp>
      <p:pic>
        <p:nvPicPr>
          <p:cNvPr id="5" name="Immagine 4">
            <a:extLst>
              <a:ext uri="{FF2B5EF4-FFF2-40B4-BE49-F238E27FC236}">
                <a16:creationId xmlns:a16="http://schemas.microsoft.com/office/drawing/2014/main" id="{F756D63E-CE27-4E39-8408-E9C374D30F74}"/>
              </a:ext>
            </a:extLst>
          </p:cNvPr>
          <p:cNvPicPr>
            <a:picLocks noChangeAspect="1"/>
          </p:cNvPicPr>
          <p:nvPr/>
        </p:nvPicPr>
        <p:blipFill>
          <a:blip r:embed="rId3"/>
          <a:stretch>
            <a:fillRect/>
          </a:stretch>
        </p:blipFill>
        <p:spPr>
          <a:xfrm rot="21246302">
            <a:off x="1870480" y="1762124"/>
            <a:ext cx="3429038" cy="4829175"/>
          </a:xfrm>
          <a:prstGeom prst="rect">
            <a:avLst/>
          </a:prstGeom>
        </p:spPr>
      </p:pic>
      <p:sp>
        <p:nvSpPr>
          <p:cNvPr id="7" name="Ovale 6">
            <a:extLst>
              <a:ext uri="{FF2B5EF4-FFF2-40B4-BE49-F238E27FC236}">
                <a16:creationId xmlns:a16="http://schemas.microsoft.com/office/drawing/2014/main" id="{8B09B2FD-0E0A-4663-A576-F53B3F5DE1CA}"/>
              </a:ext>
            </a:extLst>
          </p:cNvPr>
          <p:cNvSpPr/>
          <p:nvPr/>
        </p:nvSpPr>
        <p:spPr>
          <a:xfrm>
            <a:off x="100668" y="6445154"/>
            <a:ext cx="292033" cy="292033"/>
          </a:xfrm>
          <a:prstGeom prst="ellipse">
            <a:avLst/>
          </a:prstGeom>
          <a:solidFill>
            <a:srgbClr val="0033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48333077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B798CD0-8614-4800-B266-EF4BAA2E6A40}"/>
              </a:ext>
            </a:extLst>
          </p:cNvPr>
          <p:cNvSpPr>
            <a:spLocks noGrp="1"/>
          </p:cNvSpPr>
          <p:nvPr>
            <p:ph type="title"/>
          </p:nvPr>
        </p:nvSpPr>
        <p:spPr/>
        <p:txBody>
          <a:bodyPr/>
          <a:lstStyle/>
          <a:p>
            <a:r>
              <a:rPr lang="it-IT" dirty="0"/>
              <a:t>Le famiglie di strumenti collaborativi</a:t>
            </a:r>
          </a:p>
        </p:txBody>
      </p:sp>
      <p:sp>
        <p:nvSpPr>
          <p:cNvPr id="3" name="Segnaposto contenuto 2">
            <a:extLst>
              <a:ext uri="{FF2B5EF4-FFF2-40B4-BE49-F238E27FC236}">
                <a16:creationId xmlns:a16="http://schemas.microsoft.com/office/drawing/2014/main" id="{22EFEECA-AFA0-4D89-BDD9-5128ED55BD2B}"/>
              </a:ext>
            </a:extLst>
          </p:cNvPr>
          <p:cNvSpPr>
            <a:spLocks noGrp="1"/>
          </p:cNvSpPr>
          <p:nvPr>
            <p:ph idx="1"/>
          </p:nvPr>
        </p:nvSpPr>
        <p:spPr>
          <a:xfrm>
            <a:off x="838200" y="1825625"/>
            <a:ext cx="10515600" cy="4056191"/>
          </a:xfrm>
        </p:spPr>
        <p:txBody>
          <a:bodyPr>
            <a:normAutofit fontScale="92500" lnSpcReduction="10000"/>
          </a:bodyPr>
          <a:lstStyle/>
          <a:p>
            <a:r>
              <a:rPr lang="it-IT" dirty="0"/>
              <a:t>Esamineremo di seguito tre famiglie di strumenti collaborativi:</a:t>
            </a:r>
          </a:p>
          <a:p>
            <a:pPr lvl="1"/>
            <a:r>
              <a:rPr lang="it-IT" dirty="0"/>
              <a:t>Istruttorie di </a:t>
            </a:r>
            <a:r>
              <a:rPr lang="it-IT" dirty="0" err="1"/>
              <a:t>coprogettazione</a:t>
            </a:r>
            <a:r>
              <a:rPr lang="it-IT" dirty="0"/>
              <a:t> ex 328/2000 e </a:t>
            </a:r>
            <a:r>
              <a:rPr lang="it-IT" dirty="0" err="1"/>
              <a:t>dpcm</a:t>
            </a:r>
            <a:r>
              <a:rPr lang="it-IT" dirty="0"/>
              <a:t> 30/3/2001</a:t>
            </a:r>
          </a:p>
          <a:p>
            <a:pPr lvl="1"/>
            <a:r>
              <a:rPr lang="it-IT" dirty="0"/>
              <a:t>Forme pattizie</a:t>
            </a:r>
          </a:p>
          <a:p>
            <a:pPr lvl="1"/>
            <a:r>
              <a:rPr lang="it-IT" dirty="0" err="1"/>
              <a:t>Coprogrammazione</a:t>
            </a:r>
            <a:r>
              <a:rPr lang="it-IT" dirty="0"/>
              <a:t> e </a:t>
            </a:r>
            <a:r>
              <a:rPr lang="it-IT" dirty="0" err="1"/>
              <a:t>coprogettazione</a:t>
            </a:r>
            <a:r>
              <a:rPr lang="it-IT" dirty="0"/>
              <a:t> ex 117/2017 art. 55</a:t>
            </a:r>
          </a:p>
          <a:p>
            <a:r>
              <a:rPr lang="it-IT" dirty="0"/>
              <a:t>Non sono le uniche famiglie (es. Lecco =&gt; società mista impresa sociale; Brescia =&gt; accreditamento)</a:t>
            </a:r>
          </a:p>
          <a:p>
            <a:r>
              <a:rPr lang="it-IT" dirty="0"/>
              <a:t>Si è scelto di proporre due strumenti consolidati e uno di più recente istituzione comunque già con esempi di applicazione</a:t>
            </a:r>
          </a:p>
          <a:p>
            <a:r>
              <a:rPr lang="it-IT" dirty="0"/>
              <a:t>Non si sono scelti strumenti «di frontiera», ma meccanismi amministrativi non troppo complessi perché è necessario avere energie da investire anche sulla creazione di relazioni collaborative</a:t>
            </a:r>
          </a:p>
        </p:txBody>
      </p:sp>
      <p:sp>
        <p:nvSpPr>
          <p:cNvPr id="4" name="Segnaposto numero diapositiva 3">
            <a:extLst>
              <a:ext uri="{FF2B5EF4-FFF2-40B4-BE49-F238E27FC236}">
                <a16:creationId xmlns:a16="http://schemas.microsoft.com/office/drawing/2014/main" id="{1BBAE1CB-4399-41A5-A882-62F20ED48924}"/>
              </a:ext>
            </a:extLst>
          </p:cNvPr>
          <p:cNvSpPr>
            <a:spLocks noGrp="1"/>
          </p:cNvSpPr>
          <p:nvPr>
            <p:ph type="sldNum" sz="quarter" idx="12"/>
          </p:nvPr>
        </p:nvSpPr>
        <p:spPr/>
        <p:txBody>
          <a:bodyPr/>
          <a:lstStyle/>
          <a:p>
            <a:fld id="{7857964D-D274-47FD-9A15-376DFE8DF902}" type="slidenum">
              <a:rPr lang="it-IT" smtClean="0"/>
              <a:pPr/>
              <a:t>33</a:t>
            </a:fld>
            <a:endParaRPr lang="it-IT" dirty="0"/>
          </a:p>
        </p:txBody>
      </p:sp>
    </p:spTree>
    <p:extLst>
      <p:ext uri="{BB962C8B-B14F-4D97-AF65-F5344CB8AC3E}">
        <p14:creationId xmlns:p14="http://schemas.microsoft.com/office/powerpoint/2010/main" val="268887087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ttangolo 13">
            <a:extLst>
              <a:ext uri="{FF2B5EF4-FFF2-40B4-BE49-F238E27FC236}">
                <a16:creationId xmlns:a16="http://schemas.microsoft.com/office/drawing/2014/main" id="{5B4BB361-AA3B-4475-98A0-FD1E30681047}"/>
              </a:ext>
            </a:extLst>
          </p:cNvPr>
          <p:cNvSpPr/>
          <p:nvPr/>
        </p:nvSpPr>
        <p:spPr>
          <a:xfrm>
            <a:off x="964035" y="5408081"/>
            <a:ext cx="10341811" cy="1323439"/>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Rettangolo 12">
            <a:extLst>
              <a:ext uri="{FF2B5EF4-FFF2-40B4-BE49-F238E27FC236}">
                <a16:creationId xmlns:a16="http://schemas.microsoft.com/office/drawing/2014/main" id="{8F86D64B-C3E2-442A-B1E8-61EE8DE058A6}"/>
              </a:ext>
            </a:extLst>
          </p:cNvPr>
          <p:cNvSpPr/>
          <p:nvPr/>
        </p:nvSpPr>
        <p:spPr>
          <a:xfrm>
            <a:off x="964035" y="4078876"/>
            <a:ext cx="10341811" cy="1323439"/>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Rettangolo 11">
            <a:extLst>
              <a:ext uri="{FF2B5EF4-FFF2-40B4-BE49-F238E27FC236}">
                <a16:creationId xmlns:a16="http://schemas.microsoft.com/office/drawing/2014/main" id="{28FAC6B2-0E06-48A8-B5E5-3BDFB82A6614}"/>
              </a:ext>
            </a:extLst>
          </p:cNvPr>
          <p:cNvSpPr/>
          <p:nvPr/>
        </p:nvSpPr>
        <p:spPr>
          <a:xfrm>
            <a:off x="964035" y="1912390"/>
            <a:ext cx="10341811" cy="2207676"/>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Titolo 1">
            <a:extLst>
              <a:ext uri="{FF2B5EF4-FFF2-40B4-BE49-F238E27FC236}">
                <a16:creationId xmlns:a16="http://schemas.microsoft.com/office/drawing/2014/main" id="{45AF03E9-8E51-4E69-9A7B-3303CFBE1E48}"/>
              </a:ext>
            </a:extLst>
          </p:cNvPr>
          <p:cNvSpPr>
            <a:spLocks noGrp="1"/>
          </p:cNvSpPr>
          <p:nvPr>
            <p:ph type="title"/>
          </p:nvPr>
        </p:nvSpPr>
        <p:spPr/>
        <p:txBody>
          <a:bodyPr/>
          <a:lstStyle/>
          <a:p>
            <a:r>
              <a:rPr lang="it-IT" dirty="0"/>
              <a:t>Le tre famiglie esaminate</a:t>
            </a:r>
          </a:p>
        </p:txBody>
      </p:sp>
      <p:sp>
        <p:nvSpPr>
          <p:cNvPr id="3" name="Segnaposto contenuto 2">
            <a:extLst>
              <a:ext uri="{FF2B5EF4-FFF2-40B4-BE49-F238E27FC236}">
                <a16:creationId xmlns:a16="http://schemas.microsoft.com/office/drawing/2014/main" id="{4ED43A35-65C5-43D1-8D7A-B8AD378D17A6}"/>
              </a:ext>
            </a:extLst>
          </p:cNvPr>
          <p:cNvSpPr>
            <a:spLocks noGrp="1"/>
          </p:cNvSpPr>
          <p:nvPr>
            <p:ph idx="1"/>
          </p:nvPr>
        </p:nvSpPr>
        <p:spPr>
          <a:xfrm>
            <a:off x="1056716" y="2003008"/>
            <a:ext cx="4300146" cy="4950938"/>
          </a:xfrm>
        </p:spPr>
        <p:txBody>
          <a:bodyPr>
            <a:normAutofit/>
          </a:bodyPr>
          <a:lstStyle/>
          <a:p>
            <a:pPr marL="514350" indent="-514350">
              <a:buFont typeface="+mj-lt"/>
              <a:buAutoNum type="arabicPeriod"/>
            </a:pPr>
            <a:r>
              <a:rPr lang="it-IT" sz="2100" dirty="0"/>
              <a:t>Istruttorie di co-progettazione basate su 328/2000 e sull’Atto di indirizzo sui rapporti tra enti pubblici e terzo settore (</a:t>
            </a:r>
            <a:r>
              <a:rPr lang="it-IT" sz="2100" dirty="0" err="1"/>
              <a:t>dpcm</a:t>
            </a:r>
            <a:r>
              <a:rPr lang="it-IT" sz="2100" dirty="0"/>
              <a:t> 30/3/2001, art. 7) per «interventi innovativi e sperimentali»</a:t>
            </a:r>
          </a:p>
          <a:p>
            <a:pPr marL="514350" indent="-514350">
              <a:buFont typeface="+mj-lt"/>
              <a:buAutoNum type="arabicPeriod"/>
            </a:pPr>
            <a:r>
              <a:rPr lang="it-IT" sz="2100" dirty="0"/>
              <a:t>Strumenti basati sul sostegno sussidiario di iniziative realizzate dalla società civile (es. patti di sussidiarietà)</a:t>
            </a:r>
          </a:p>
          <a:p>
            <a:pPr marL="514350" indent="-514350">
              <a:buFont typeface="+mj-lt"/>
              <a:buAutoNum type="arabicPeriod"/>
            </a:pPr>
            <a:r>
              <a:rPr lang="it-IT" sz="2100" dirty="0"/>
              <a:t>Possibili nuovi strumenti basati su identità di finalità e mission tra enti pubblici e Terzo settore (art. 55, </a:t>
            </a:r>
            <a:r>
              <a:rPr lang="it-IT" sz="2100" dirty="0" err="1"/>
              <a:t>d.lgs</a:t>
            </a:r>
            <a:r>
              <a:rPr lang="it-IT" sz="2100" dirty="0"/>
              <a:t> 117/2017)</a:t>
            </a:r>
          </a:p>
        </p:txBody>
      </p:sp>
      <p:sp>
        <p:nvSpPr>
          <p:cNvPr id="4" name="CasellaDiTesto 3">
            <a:extLst>
              <a:ext uri="{FF2B5EF4-FFF2-40B4-BE49-F238E27FC236}">
                <a16:creationId xmlns:a16="http://schemas.microsoft.com/office/drawing/2014/main" id="{C94ABF64-19C5-4B6D-8EF6-653C2F1ECCD4}"/>
              </a:ext>
            </a:extLst>
          </p:cNvPr>
          <p:cNvSpPr txBox="1"/>
          <p:nvPr/>
        </p:nvSpPr>
        <p:spPr>
          <a:xfrm>
            <a:off x="5772609" y="1510262"/>
            <a:ext cx="1463157" cy="400110"/>
          </a:xfrm>
          <a:prstGeom prst="rect">
            <a:avLst/>
          </a:prstGeom>
          <a:noFill/>
        </p:spPr>
        <p:txBody>
          <a:bodyPr wrap="none" rtlCol="0">
            <a:spAutoFit/>
          </a:bodyPr>
          <a:lstStyle/>
          <a:p>
            <a:r>
              <a:rPr lang="it-IT" sz="2000" b="1" dirty="0"/>
              <a:t>Fondamenti</a:t>
            </a:r>
          </a:p>
        </p:txBody>
      </p:sp>
      <p:sp>
        <p:nvSpPr>
          <p:cNvPr id="5" name="CasellaDiTesto 4">
            <a:extLst>
              <a:ext uri="{FF2B5EF4-FFF2-40B4-BE49-F238E27FC236}">
                <a16:creationId xmlns:a16="http://schemas.microsoft.com/office/drawing/2014/main" id="{ACC8156C-8070-4372-B023-19D6FB7F3E6D}"/>
              </a:ext>
            </a:extLst>
          </p:cNvPr>
          <p:cNvSpPr txBox="1"/>
          <p:nvPr/>
        </p:nvSpPr>
        <p:spPr>
          <a:xfrm>
            <a:off x="5772609" y="2375640"/>
            <a:ext cx="2776150" cy="1015663"/>
          </a:xfrm>
          <a:prstGeom prst="rect">
            <a:avLst/>
          </a:prstGeom>
          <a:noFill/>
        </p:spPr>
        <p:txBody>
          <a:bodyPr wrap="square" rtlCol="0">
            <a:spAutoFit/>
          </a:bodyPr>
          <a:lstStyle/>
          <a:p>
            <a:r>
              <a:rPr lang="it-IT" sz="2000" dirty="0"/>
              <a:t>Sperimentalità e innovatività dell’intervento</a:t>
            </a:r>
          </a:p>
        </p:txBody>
      </p:sp>
      <p:sp>
        <p:nvSpPr>
          <p:cNvPr id="6" name="CasellaDiTesto 5">
            <a:extLst>
              <a:ext uri="{FF2B5EF4-FFF2-40B4-BE49-F238E27FC236}">
                <a16:creationId xmlns:a16="http://schemas.microsoft.com/office/drawing/2014/main" id="{B06B32B8-096F-4D0E-9663-E111DDD5276E}"/>
              </a:ext>
            </a:extLst>
          </p:cNvPr>
          <p:cNvSpPr txBox="1"/>
          <p:nvPr/>
        </p:nvSpPr>
        <p:spPr>
          <a:xfrm>
            <a:off x="5772609" y="4120066"/>
            <a:ext cx="2776150" cy="1323439"/>
          </a:xfrm>
          <a:prstGeom prst="rect">
            <a:avLst/>
          </a:prstGeom>
          <a:noFill/>
        </p:spPr>
        <p:txBody>
          <a:bodyPr wrap="square" rtlCol="0">
            <a:spAutoFit/>
          </a:bodyPr>
          <a:lstStyle/>
          <a:p>
            <a:r>
              <a:rPr lang="it-IT" sz="2000" dirty="0"/>
              <a:t>Autonomia della società civile nel realizzare gli interventi con risorse proprie</a:t>
            </a:r>
          </a:p>
        </p:txBody>
      </p:sp>
      <p:sp>
        <p:nvSpPr>
          <p:cNvPr id="7" name="CasellaDiTesto 6">
            <a:extLst>
              <a:ext uri="{FF2B5EF4-FFF2-40B4-BE49-F238E27FC236}">
                <a16:creationId xmlns:a16="http://schemas.microsoft.com/office/drawing/2014/main" id="{7B58988B-9AAD-4B1D-9A5A-B423D9AE5788}"/>
              </a:ext>
            </a:extLst>
          </p:cNvPr>
          <p:cNvSpPr txBox="1"/>
          <p:nvPr/>
        </p:nvSpPr>
        <p:spPr>
          <a:xfrm>
            <a:off x="5772609" y="5440580"/>
            <a:ext cx="2776150" cy="1323439"/>
          </a:xfrm>
          <a:prstGeom prst="rect">
            <a:avLst/>
          </a:prstGeom>
          <a:noFill/>
        </p:spPr>
        <p:txBody>
          <a:bodyPr wrap="square" rtlCol="0">
            <a:spAutoFit/>
          </a:bodyPr>
          <a:lstStyle/>
          <a:p>
            <a:r>
              <a:rPr lang="it-IT" sz="2000"/>
              <a:t>Natura «pubblicistica» della </a:t>
            </a:r>
            <a:r>
              <a:rPr lang="it-IT" sz="2000" dirty="0"/>
              <a:t>mission del Terzo settore analoga a quella della PA</a:t>
            </a:r>
          </a:p>
        </p:txBody>
      </p:sp>
      <p:sp>
        <p:nvSpPr>
          <p:cNvPr id="8" name="CasellaDiTesto 7">
            <a:extLst>
              <a:ext uri="{FF2B5EF4-FFF2-40B4-BE49-F238E27FC236}">
                <a16:creationId xmlns:a16="http://schemas.microsoft.com/office/drawing/2014/main" id="{A1275C5B-A095-4158-AAEA-34E21B9BC7D8}"/>
              </a:ext>
            </a:extLst>
          </p:cNvPr>
          <p:cNvSpPr txBox="1"/>
          <p:nvPr/>
        </p:nvSpPr>
        <p:spPr>
          <a:xfrm>
            <a:off x="8617756" y="1510262"/>
            <a:ext cx="1845826" cy="400110"/>
          </a:xfrm>
          <a:prstGeom prst="rect">
            <a:avLst/>
          </a:prstGeom>
          <a:noFill/>
        </p:spPr>
        <p:txBody>
          <a:bodyPr wrap="none" rtlCol="0">
            <a:spAutoFit/>
          </a:bodyPr>
          <a:lstStyle/>
          <a:p>
            <a:r>
              <a:rPr lang="it-IT" sz="2000" b="1" dirty="0"/>
              <a:t>Limiti di utilizzo</a:t>
            </a:r>
          </a:p>
        </p:txBody>
      </p:sp>
      <p:sp>
        <p:nvSpPr>
          <p:cNvPr id="9" name="CasellaDiTesto 8">
            <a:extLst>
              <a:ext uri="{FF2B5EF4-FFF2-40B4-BE49-F238E27FC236}">
                <a16:creationId xmlns:a16="http://schemas.microsoft.com/office/drawing/2014/main" id="{DF405F85-B006-462C-90F0-7F26E089F6BA}"/>
              </a:ext>
            </a:extLst>
          </p:cNvPr>
          <p:cNvSpPr txBox="1"/>
          <p:nvPr/>
        </p:nvSpPr>
        <p:spPr>
          <a:xfrm>
            <a:off x="8626000" y="2375640"/>
            <a:ext cx="2776150" cy="1015663"/>
          </a:xfrm>
          <a:prstGeom prst="rect">
            <a:avLst/>
          </a:prstGeom>
          <a:noFill/>
        </p:spPr>
        <p:txBody>
          <a:bodyPr wrap="square" rtlCol="0">
            <a:spAutoFit/>
          </a:bodyPr>
          <a:lstStyle/>
          <a:p>
            <a:r>
              <a:rPr lang="it-IT" sz="2000" dirty="0"/>
              <a:t>Non utilizzabile se l’intervento è consolidato</a:t>
            </a:r>
          </a:p>
        </p:txBody>
      </p:sp>
      <p:sp>
        <p:nvSpPr>
          <p:cNvPr id="10" name="CasellaDiTesto 9">
            <a:extLst>
              <a:ext uri="{FF2B5EF4-FFF2-40B4-BE49-F238E27FC236}">
                <a16:creationId xmlns:a16="http://schemas.microsoft.com/office/drawing/2014/main" id="{76C7EBB1-861D-427E-A16F-783E598E1505}"/>
              </a:ext>
            </a:extLst>
          </p:cNvPr>
          <p:cNvSpPr txBox="1"/>
          <p:nvPr/>
        </p:nvSpPr>
        <p:spPr>
          <a:xfrm>
            <a:off x="8626000" y="4120066"/>
            <a:ext cx="2776150" cy="1323439"/>
          </a:xfrm>
          <a:prstGeom prst="rect">
            <a:avLst/>
          </a:prstGeom>
          <a:noFill/>
        </p:spPr>
        <p:txBody>
          <a:bodyPr wrap="square" rtlCol="0">
            <a:spAutoFit/>
          </a:bodyPr>
          <a:lstStyle/>
          <a:p>
            <a:r>
              <a:rPr lang="it-IT" sz="2000" dirty="0"/>
              <a:t>Non utilizzabile se le risorse sono tutte o in grande prevalenza della PA</a:t>
            </a:r>
          </a:p>
        </p:txBody>
      </p:sp>
      <p:sp>
        <p:nvSpPr>
          <p:cNvPr id="11" name="CasellaDiTesto 10">
            <a:extLst>
              <a:ext uri="{FF2B5EF4-FFF2-40B4-BE49-F238E27FC236}">
                <a16:creationId xmlns:a16="http://schemas.microsoft.com/office/drawing/2014/main" id="{5723A678-5A1F-49EE-88E9-CB7967ACD75D}"/>
              </a:ext>
            </a:extLst>
          </p:cNvPr>
          <p:cNvSpPr txBox="1"/>
          <p:nvPr/>
        </p:nvSpPr>
        <p:spPr>
          <a:xfrm>
            <a:off x="8626000" y="5574450"/>
            <a:ext cx="2776150" cy="1015663"/>
          </a:xfrm>
          <a:prstGeom prst="rect">
            <a:avLst/>
          </a:prstGeom>
          <a:noFill/>
        </p:spPr>
        <p:txBody>
          <a:bodyPr wrap="square" rtlCol="0">
            <a:spAutoFit/>
          </a:bodyPr>
          <a:lstStyle/>
          <a:p>
            <a:r>
              <a:rPr lang="it-IT" sz="2000" dirty="0"/>
              <a:t>Da verificare alla luce degli orientamenti normativi dopo </a:t>
            </a:r>
            <a:r>
              <a:rPr lang="it-IT" sz="2000" dirty="0" err="1"/>
              <a:t>CdS</a:t>
            </a:r>
            <a:endParaRPr lang="it-IT" sz="2000" dirty="0"/>
          </a:p>
        </p:txBody>
      </p:sp>
      <p:sp>
        <p:nvSpPr>
          <p:cNvPr id="15" name="CasellaDiTesto 14">
            <a:extLst>
              <a:ext uri="{FF2B5EF4-FFF2-40B4-BE49-F238E27FC236}">
                <a16:creationId xmlns:a16="http://schemas.microsoft.com/office/drawing/2014/main" id="{FFEC270A-A334-42F1-864E-25BBCAAD5B1B}"/>
              </a:ext>
            </a:extLst>
          </p:cNvPr>
          <p:cNvSpPr txBox="1"/>
          <p:nvPr/>
        </p:nvSpPr>
        <p:spPr>
          <a:xfrm>
            <a:off x="1606589" y="1510262"/>
            <a:ext cx="1321131" cy="400110"/>
          </a:xfrm>
          <a:prstGeom prst="rect">
            <a:avLst/>
          </a:prstGeom>
          <a:noFill/>
        </p:spPr>
        <p:txBody>
          <a:bodyPr wrap="none" rtlCol="0">
            <a:spAutoFit/>
          </a:bodyPr>
          <a:lstStyle/>
          <a:p>
            <a:r>
              <a:rPr lang="it-IT" sz="2000" b="1" dirty="0"/>
              <a:t>Strumento</a:t>
            </a:r>
          </a:p>
        </p:txBody>
      </p:sp>
      <p:sp>
        <p:nvSpPr>
          <p:cNvPr id="16" name="Rettangolo 15">
            <a:extLst>
              <a:ext uri="{FF2B5EF4-FFF2-40B4-BE49-F238E27FC236}">
                <a16:creationId xmlns:a16="http://schemas.microsoft.com/office/drawing/2014/main" id="{046AC60A-689B-4001-8037-D4520D46350B}"/>
              </a:ext>
            </a:extLst>
          </p:cNvPr>
          <p:cNvSpPr/>
          <p:nvPr/>
        </p:nvSpPr>
        <p:spPr>
          <a:xfrm>
            <a:off x="941382" y="1460462"/>
            <a:ext cx="10341811" cy="5312248"/>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7" name="Segnaposto numero diapositiva 16">
            <a:extLst>
              <a:ext uri="{FF2B5EF4-FFF2-40B4-BE49-F238E27FC236}">
                <a16:creationId xmlns:a16="http://schemas.microsoft.com/office/drawing/2014/main" id="{EBF3F931-30F3-4322-A31D-9C15B012D85F}"/>
              </a:ext>
            </a:extLst>
          </p:cNvPr>
          <p:cNvSpPr>
            <a:spLocks noGrp="1"/>
          </p:cNvSpPr>
          <p:nvPr>
            <p:ph type="sldNum" sz="quarter" idx="12"/>
          </p:nvPr>
        </p:nvSpPr>
        <p:spPr/>
        <p:txBody>
          <a:bodyPr/>
          <a:lstStyle/>
          <a:p>
            <a:fld id="{7857964D-D274-47FD-9A15-376DFE8DF902}" type="slidenum">
              <a:rPr lang="it-IT" smtClean="0"/>
              <a:t>34</a:t>
            </a:fld>
            <a:endParaRPr lang="it-IT"/>
          </a:p>
        </p:txBody>
      </p:sp>
    </p:spTree>
    <p:extLst>
      <p:ext uri="{BB962C8B-B14F-4D97-AF65-F5344CB8AC3E}">
        <p14:creationId xmlns:p14="http://schemas.microsoft.com/office/powerpoint/2010/main" val="7040787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1058251-69FF-4599-878C-608B34E43034}"/>
              </a:ext>
            </a:extLst>
          </p:cNvPr>
          <p:cNvSpPr>
            <a:spLocks noGrp="1"/>
          </p:cNvSpPr>
          <p:nvPr>
            <p:ph type="title"/>
          </p:nvPr>
        </p:nvSpPr>
        <p:spPr/>
        <p:txBody>
          <a:bodyPr/>
          <a:lstStyle/>
          <a:p>
            <a:r>
              <a:rPr lang="it-IT" dirty="0"/>
              <a:t>Al di là degli strumenti</a:t>
            </a:r>
          </a:p>
        </p:txBody>
      </p:sp>
      <p:sp>
        <p:nvSpPr>
          <p:cNvPr id="3" name="Segnaposto contenuto 2">
            <a:extLst>
              <a:ext uri="{FF2B5EF4-FFF2-40B4-BE49-F238E27FC236}">
                <a16:creationId xmlns:a16="http://schemas.microsoft.com/office/drawing/2014/main" id="{363FF74F-611B-4D05-82FF-03791F8DA11E}"/>
              </a:ext>
            </a:extLst>
          </p:cNvPr>
          <p:cNvSpPr>
            <a:spLocks noGrp="1"/>
          </p:cNvSpPr>
          <p:nvPr>
            <p:ph idx="1"/>
          </p:nvPr>
        </p:nvSpPr>
        <p:spPr>
          <a:xfrm>
            <a:off x="838200" y="1825625"/>
            <a:ext cx="10515600" cy="4155045"/>
          </a:xfrm>
        </p:spPr>
        <p:txBody>
          <a:bodyPr>
            <a:normAutofit lnSpcReduction="10000"/>
          </a:bodyPr>
          <a:lstStyle/>
          <a:p>
            <a:r>
              <a:rPr lang="it-IT" dirty="0"/>
              <a:t>La scelta degli strumenti può dipendere da diversi fattori: finalità, cultura amministrativa, condizioni locali, ecc.</a:t>
            </a:r>
          </a:p>
          <a:p>
            <a:r>
              <a:rPr lang="it-IT" dirty="0"/>
              <a:t>Questi strumenti condividono una cultura della collaborazione che, al di là del punto di partenza utilizzato, porta a sviluppare relazioni collaborative: non si tratta di «fare un bando» ma di suscitare un cambiamento culturale e di relazioni territoriali</a:t>
            </a:r>
          </a:p>
          <a:p>
            <a:r>
              <a:rPr lang="it-IT" dirty="0"/>
              <a:t>Di conseguenza, molto spesso finalità e soluzioni adottate, sebbene si basino su uno specifico strumento, contengono in misura maggiore o minore anche elementi desunti da altri, come apparirà chiaro negli esempi di seguito proposti</a:t>
            </a:r>
          </a:p>
        </p:txBody>
      </p:sp>
      <p:sp>
        <p:nvSpPr>
          <p:cNvPr id="4" name="Segnaposto numero diapositiva 3">
            <a:extLst>
              <a:ext uri="{FF2B5EF4-FFF2-40B4-BE49-F238E27FC236}">
                <a16:creationId xmlns:a16="http://schemas.microsoft.com/office/drawing/2014/main" id="{65D4A017-2F2B-4BCC-A4A5-00D69947AFCF}"/>
              </a:ext>
            </a:extLst>
          </p:cNvPr>
          <p:cNvSpPr>
            <a:spLocks noGrp="1"/>
          </p:cNvSpPr>
          <p:nvPr>
            <p:ph type="sldNum" sz="quarter" idx="12"/>
          </p:nvPr>
        </p:nvSpPr>
        <p:spPr/>
        <p:txBody>
          <a:bodyPr/>
          <a:lstStyle/>
          <a:p>
            <a:fld id="{7857964D-D274-47FD-9A15-376DFE8DF902}" type="slidenum">
              <a:rPr lang="it-IT" smtClean="0"/>
              <a:pPr/>
              <a:t>35</a:t>
            </a:fld>
            <a:endParaRPr lang="it-IT" dirty="0"/>
          </a:p>
        </p:txBody>
      </p:sp>
    </p:spTree>
    <p:extLst>
      <p:ext uri="{BB962C8B-B14F-4D97-AF65-F5344CB8AC3E}">
        <p14:creationId xmlns:p14="http://schemas.microsoft.com/office/powerpoint/2010/main" val="316065883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C6B2321A-2EF5-4A69-8602-D5B5B2CD6F7E}"/>
              </a:ext>
            </a:extLst>
          </p:cNvPr>
          <p:cNvPicPr>
            <a:picLocks noChangeAspect="1"/>
          </p:cNvPicPr>
          <p:nvPr/>
        </p:nvPicPr>
        <p:blipFill>
          <a:blip r:embed="rId2"/>
          <a:stretch>
            <a:fillRect/>
          </a:stretch>
        </p:blipFill>
        <p:spPr>
          <a:xfrm rot="21176420">
            <a:off x="674019" y="2081769"/>
            <a:ext cx="3193852" cy="4504761"/>
          </a:xfrm>
          <a:prstGeom prst="rect">
            <a:avLst/>
          </a:prstGeom>
        </p:spPr>
      </p:pic>
      <p:sp>
        <p:nvSpPr>
          <p:cNvPr id="2" name="Titolo 1">
            <a:extLst>
              <a:ext uri="{FF2B5EF4-FFF2-40B4-BE49-F238E27FC236}">
                <a16:creationId xmlns:a16="http://schemas.microsoft.com/office/drawing/2014/main" id="{96E33FEC-20C6-4091-B590-E136964C3514}"/>
              </a:ext>
            </a:extLst>
          </p:cNvPr>
          <p:cNvSpPr>
            <a:spLocks noGrp="1"/>
          </p:cNvSpPr>
          <p:nvPr>
            <p:ph type="title"/>
          </p:nvPr>
        </p:nvSpPr>
        <p:spPr>
          <a:xfrm>
            <a:off x="998909" y="365125"/>
            <a:ext cx="11089627" cy="1325563"/>
          </a:xfrm>
        </p:spPr>
        <p:txBody>
          <a:bodyPr/>
          <a:lstStyle/>
          <a:p>
            <a:r>
              <a:rPr lang="it-IT" dirty="0"/>
              <a:t>Cosa hanno in comune gli strumenti collaborativi…</a:t>
            </a:r>
          </a:p>
        </p:txBody>
      </p:sp>
      <p:pic>
        <p:nvPicPr>
          <p:cNvPr id="4" name="Immagine 3">
            <a:extLst>
              <a:ext uri="{FF2B5EF4-FFF2-40B4-BE49-F238E27FC236}">
                <a16:creationId xmlns:a16="http://schemas.microsoft.com/office/drawing/2014/main" id="{F330045A-4303-451C-B90D-0DC4275E9506}"/>
              </a:ext>
            </a:extLst>
          </p:cNvPr>
          <p:cNvPicPr>
            <a:picLocks noChangeAspect="1"/>
          </p:cNvPicPr>
          <p:nvPr/>
        </p:nvPicPr>
        <p:blipFill rotWithShape="1">
          <a:blip r:embed="rId3"/>
          <a:srcRect l="1023" t="1502" b="9767"/>
          <a:stretch/>
        </p:blipFill>
        <p:spPr>
          <a:xfrm>
            <a:off x="3626464" y="2315361"/>
            <a:ext cx="8156235" cy="3816992"/>
          </a:xfrm>
          <a:prstGeom prst="rect">
            <a:avLst/>
          </a:prstGeom>
        </p:spPr>
      </p:pic>
      <p:sp>
        <p:nvSpPr>
          <p:cNvPr id="3" name="CasellaDiTesto 2">
            <a:extLst>
              <a:ext uri="{FF2B5EF4-FFF2-40B4-BE49-F238E27FC236}">
                <a16:creationId xmlns:a16="http://schemas.microsoft.com/office/drawing/2014/main" id="{733DBFE1-5FCB-46B1-8F19-3E00F837DF26}"/>
              </a:ext>
            </a:extLst>
          </p:cNvPr>
          <p:cNvSpPr txBox="1"/>
          <p:nvPr/>
        </p:nvSpPr>
        <p:spPr>
          <a:xfrm>
            <a:off x="1857323" y="1373165"/>
            <a:ext cx="10165603" cy="461665"/>
          </a:xfrm>
          <a:prstGeom prst="rect">
            <a:avLst/>
          </a:prstGeom>
          <a:noFill/>
        </p:spPr>
        <p:txBody>
          <a:bodyPr wrap="square" rtlCol="0">
            <a:spAutoFit/>
          </a:bodyPr>
          <a:lstStyle/>
          <a:p>
            <a:r>
              <a:rPr lang="it-IT" sz="2400" b="1" dirty="0">
                <a:solidFill>
                  <a:srgbClr val="FF0000"/>
                </a:solidFill>
              </a:rPr>
              <a:t>… E in cosa questi elementi comuni li differenziano dagli strumenti competitivi</a:t>
            </a:r>
          </a:p>
        </p:txBody>
      </p:sp>
      <p:sp>
        <p:nvSpPr>
          <p:cNvPr id="5" name="Segnaposto numero diapositiva 4">
            <a:extLst>
              <a:ext uri="{FF2B5EF4-FFF2-40B4-BE49-F238E27FC236}">
                <a16:creationId xmlns:a16="http://schemas.microsoft.com/office/drawing/2014/main" id="{DB5F5CBE-5CB7-4651-B6A5-B1A995FD230F}"/>
              </a:ext>
            </a:extLst>
          </p:cNvPr>
          <p:cNvSpPr>
            <a:spLocks noGrp="1"/>
          </p:cNvSpPr>
          <p:nvPr>
            <p:ph type="sldNum" sz="quarter" idx="12"/>
          </p:nvPr>
        </p:nvSpPr>
        <p:spPr/>
        <p:txBody>
          <a:bodyPr/>
          <a:lstStyle/>
          <a:p>
            <a:fld id="{7857964D-D274-47FD-9A15-376DFE8DF902}" type="slidenum">
              <a:rPr lang="it-IT" smtClean="0"/>
              <a:t>36</a:t>
            </a:fld>
            <a:endParaRPr lang="it-IT"/>
          </a:p>
        </p:txBody>
      </p:sp>
    </p:spTree>
    <p:extLst>
      <p:ext uri="{BB962C8B-B14F-4D97-AF65-F5344CB8AC3E}">
        <p14:creationId xmlns:p14="http://schemas.microsoft.com/office/powerpoint/2010/main" val="209042959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3A07037-3238-4D22-BBA4-AC625685D387}"/>
              </a:ext>
            </a:extLst>
          </p:cNvPr>
          <p:cNvSpPr>
            <a:spLocks noGrp="1"/>
          </p:cNvSpPr>
          <p:nvPr>
            <p:ph type="title"/>
          </p:nvPr>
        </p:nvSpPr>
        <p:spPr/>
        <p:txBody>
          <a:bodyPr/>
          <a:lstStyle/>
          <a:p>
            <a:r>
              <a:rPr lang="it-IT" dirty="0"/>
              <a:t>Unità 4 – La «co-progettazione 328»</a:t>
            </a:r>
          </a:p>
        </p:txBody>
      </p:sp>
      <p:sp>
        <p:nvSpPr>
          <p:cNvPr id="3" name="Segnaposto testo 2">
            <a:extLst>
              <a:ext uri="{FF2B5EF4-FFF2-40B4-BE49-F238E27FC236}">
                <a16:creationId xmlns:a16="http://schemas.microsoft.com/office/drawing/2014/main" id="{87028AA5-AF3E-4D93-987F-F38B13BBF83A}"/>
              </a:ext>
            </a:extLst>
          </p:cNvPr>
          <p:cNvSpPr>
            <a:spLocks noGrp="1"/>
          </p:cNvSpPr>
          <p:nvPr>
            <p:ph type="body" idx="1"/>
          </p:nvPr>
        </p:nvSpPr>
        <p:spPr/>
        <p:txBody>
          <a:bodyPr/>
          <a:lstStyle/>
          <a:p>
            <a:r>
              <a:rPr lang="it-IT" dirty="0"/>
              <a:t>Basata sul DPCP 30/3/2001, art. 7, prevede istruttorie di co-progettazione per realizzare interventi innovativi e sperimentali</a:t>
            </a:r>
          </a:p>
        </p:txBody>
      </p:sp>
      <p:sp>
        <p:nvSpPr>
          <p:cNvPr id="4" name="Segnaposto numero diapositiva 3">
            <a:extLst>
              <a:ext uri="{FF2B5EF4-FFF2-40B4-BE49-F238E27FC236}">
                <a16:creationId xmlns:a16="http://schemas.microsoft.com/office/drawing/2014/main" id="{C8FB93B8-069E-4243-8EFC-367CF50153CA}"/>
              </a:ext>
            </a:extLst>
          </p:cNvPr>
          <p:cNvSpPr>
            <a:spLocks noGrp="1"/>
          </p:cNvSpPr>
          <p:nvPr>
            <p:ph type="sldNum" sz="quarter" idx="12"/>
          </p:nvPr>
        </p:nvSpPr>
        <p:spPr>
          <a:xfrm>
            <a:off x="8610600" y="6356350"/>
            <a:ext cx="2743200" cy="365125"/>
          </a:xfrm>
        </p:spPr>
        <p:txBody>
          <a:bodyPr/>
          <a:lstStyle/>
          <a:p>
            <a:fld id="{7857964D-D274-47FD-9A15-376DFE8DF902}" type="slidenum">
              <a:rPr lang="it-IT" smtClean="0"/>
              <a:t>37</a:t>
            </a:fld>
            <a:endParaRPr lang="it-IT"/>
          </a:p>
        </p:txBody>
      </p:sp>
    </p:spTree>
    <p:extLst>
      <p:ext uri="{BB962C8B-B14F-4D97-AF65-F5344CB8AC3E}">
        <p14:creationId xmlns:p14="http://schemas.microsoft.com/office/powerpoint/2010/main" val="131365234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ccia circolare a sinistra 10">
            <a:extLst>
              <a:ext uri="{FF2B5EF4-FFF2-40B4-BE49-F238E27FC236}">
                <a16:creationId xmlns:a16="http://schemas.microsoft.com/office/drawing/2014/main" id="{81EC012E-B634-4DCA-8BAD-40BD8D1D93F4}"/>
              </a:ext>
            </a:extLst>
          </p:cNvPr>
          <p:cNvSpPr/>
          <p:nvPr/>
        </p:nvSpPr>
        <p:spPr>
          <a:xfrm>
            <a:off x="2713987" y="1887936"/>
            <a:ext cx="8254767" cy="4739780"/>
          </a:xfrm>
          <a:prstGeom prst="curvedLeftArrow">
            <a:avLst>
              <a:gd name="adj1" fmla="val 14320"/>
              <a:gd name="adj2" fmla="val 29762"/>
              <a:gd name="adj3" fmla="val 26947"/>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solidFill>
                <a:schemeClr val="tx1"/>
              </a:solidFill>
            </a:endParaRPr>
          </a:p>
        </p:txBody>
      </p:sp>
      <p:sp>
        <p:nvSpPr>
          <p:cNvPr id="2" name="Titolo 1">
            <a:extLst>
              <a:ext uri="{FF2B5EF4-FFF2-40B4-BE49-F238E27FC236}">
                <a16:creationId xmlns:a16="http://schemas.microsoft.com/office/drawing/2014/main" id="{DB04F2B7-BDFD-4EA8-9029-FE32387DDAFA}"/>
              </a:ext>
            </a:extLst>
          </p:cNvPr>
          <p:cNvSpPr>
            <a:spLocks noGrp="1"/>
          </p:cNvSpPr>
          <p:nvPr>
            <p:ph type="title"/>
          </p:nvPr>
        </p:nvSpPr>
        <p:spPr/>
        <p:txBody>
          <a:bodyPr/>
          <a:lstStyle/>
          <a:p>
            <a:r>
              <a:rPr lang="it-IT" dirty="0"/>
              <a:t>Le fonti normative</a:t>
            </a:r>
          </a:p>
        </p:txBody>
      </p:sp>
      <p:sp>
        <p:nvSpPr>
          <p:cNvPr id="4" name="Segnaposto numero diapositiva 3">
            <a:extLst>
              <a:ext uri="{FF2B5EF4-FFF2-40B4-BE49-F238E27FC236}">
                <a16:creationId xmlns:a16="http://schemas.microsoft.com/office/drawing/2014/main" id="{E66DC451-4400-4361-964C-C5B71680989D}"/>
              </a:ext>
            </a:extLst>
          </p:cNvPr>
          <p:cNvSpPr>
            <a:spLocks noGrp="1"/>
          </p:cNvSpPr>
          <p:nvPr>
            <p:ph type="sldNum" sz="quarter" idx="12"/>
          </p:nvPr>
        </p:nvSpPr>
        <p:spPr/>
        <p:txBody>
          <a:bodyPr/>
          <a:lstStyle/>
          <a:p>
            <a:fld id="{7857964D-D274-47FD-9A15-376DFE8DF902}" type="slidenum">
              <a:rPr lang="it-IT" smtClean="0"/>
              <a:pPr/>
              <a:t>38</a:t>
            </a:fld>
            <a:endParaRPr lang="it-IT" dirty="0"/>
          </a:p>
        </p:txBody>
      </p:sp>
      <p:sp>
        <p:nvSpPr>
          <p:cNvPr id="5" name="Ovale 4">
            <a:extLst>
              <a:ext uri="{FF2B5EF4-FFF2-40B4-BE49-F238E27FC236}">
                <a16:creationId xmlns:a16="http://schemas.microsoft.com/office/drawing/2014/main" id="{949E3C0B-B996-490C-BFAD-AD7EEE67ABC1}"/>
              </a:ext>
            </a:extLst>
          </p:cNvPr>
          <p:cNvSpPr/>
          <p:nvPr/>
        </p:nvSpPr>
        <p:spPr>
          <a:xfrm>
            <a:off x="1045054" y="1611299"/>
            <a:ext cx="1963024" cy="1166070"/>
          </a:xfrm>
          <a:prstGeom prst="ellipse">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latin typeface="Franklin Gothic Medium Cond" panose="020B0606030402020204" pitchFamily="34" charset="0"/>
              </a:rPr>
              <a:t>Legge </a:t>
            </a:r>
            <a:br>
              <a:rPr lang="it-IT" dirty="0">
                <a:latin typeface="Franklin Gothic Medium Cond" panose="020B0606030402020204" pitchFamily="34" charset="0"/>
              </a:rPr>
            </a:br>
            <a:r>
              <a:rPr lang="it-IT" dirty="0">
                <a:latin typeface="Franklin Gothic Medium Cond" panose="020B0606030402020204" pitchFamily="34" charset="0"/>
              </a:rPr>
              <a:t>328/2000</a:t>
            </a:r>
            <a:br>
              <a:rPr lang="it-IT" dirty="0">
                <a:latin typeface="Franklin Gothic Medium Cond" panose="020B0606030402020204" pitchFamily="34" charset="0"/>
              </a:rPr>
            </a:br>
            <a:r>
              <a:rPr lang="it-IT" dirty="0">
                <a:latin typeface="Franklin Gothic Medium Cond" panose="020B0606030402020204" pitchFamily="34" charset="0"/>
              </a:rPr>
              <a:t>Art. 5</a:t>
            </a:r>
          </a:p>
        </p:txBody>
      </p:sp>
      <p:sp>
        <p:nvSpPr>
          <p:cNvPr id="6" name="Ovale 5">
            <a:extLst>
              <a:ext uri="{FF2B5EF4-FFF2-40B4-BE49-F238E27FC236}">
                <a16:creationId xmlns:a16="http://schemas.microsoft.com/office/drawing/2014/main" id="{53DC64BA-868F-42DA-A895-FF669AE93A84}"/>
              </a:ext>
            </a:extLst>
          </p:cNvPr>
          <p:cNvSpPr/>
          <p:nvPr/>
        </p:nvSpPr>
        <p:spPr>
          <a:xfrm>
            <a:off x="5025392" y="1759641"/>
            <a:ext cx="1963024" cy="1166070"/>
          </a:xfrm>
          <a:prstGeom prst="ellipse">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latin typeface="Franklin Gothic Medium Cond" panose="020B0606030402020204" pitchFamily="34" charset="0"/>
              </a:rPr>
              <a:t>DPCM </a:t>
            </a:r>
            <a:br>
              <a:rPr lang="it-IT" dirty="0">
                <a:latin typeface="Franklin Gothic Medium Cond" panose="020B0606030402020204" pitchFamily="34" charset="0"/>
              </a:rPr>
            </a:br>
            <a:r>
              <a:rPr lang="it-IT" dirty="0">
                <a:latin typeface="Franklin Gothic Medium Cond" panose="020B0606030402020204" pitchFamily="34" charset="0"/>
              </a:rPr>
              <a:t>30/3/2001</a:t>
            </a:r>
            <a:br>
              <a:rPr lang="it-IT" dirty="0">
                <a:latin typeface="Franklin Gothic Medium Cond" panose="020B0606030402020204" pitchFamily="34" charset="0"/>
              </a:rPr>
            </a:br>
            <a:r>
              <a:rPr lang="it-IT" dirty="0">
                <a:latin typeface="Franklin Gothic Medium Cond" panose="020B0606030402020204" pitchFamily="34" charset="0"/>
              </a:rPr>
              <a:t>Art. 7</a:t>
            </a:r>
          </a:p>
        </p:txBody>
      </p:sp>
      <p:sp>
        <p:nvSpPr>
          <p:cNvPr id="7" name="Ovale 6">
            <a:extLst>
              <a:ext uri="{FF2B5EF4-FFF2-40B4-BE49-F238E27FC236}">
                <a16:creationId xmlns:a16="http://schemas.microsoft.com/office/drawing/2014/main" id="{773962E9-72FE-4E21-991F-233C0A9CAE84}"/>
              </a:ext>
            </a:extLst>
          </p:cNvPr>
          <p:cNvSpPr/>
          <p:nvPr/>
        </p:nvSpPr>
        <p:spPr>
          <a:xfrm>
            <a:off x="8045815" y="4630723"/>
            <a:ext cx="1963024" cy="1166070"/>
          </a:xfrm>
          <a:prstGeom prst="ellipse">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latin typeface="Franklin Gothic Medium Cond" panose="020B0606030402020204" pitchFamily="34" charset="0"/>
              </a:rPr>
              <a:t>DGR</a:t>
            </a:r>
            <a:br>
              <a:rPr lang="it-IT" dirty="0">
                <a:latin typeface="Franklin Gothic Medium Cond" panose="020B0606030402020204" pitchFamily="34" charset="0"/>
              </a:rPr>
            </a:br>
            <a:r>
              <a:rPr lang="it-IT" dirty="0">
                <a:latin typeface="Franklin Gothic Medium Cond" panose="020B0606030402020204" pitchFamily="34" charset="0"/>
              </a:rPr>
              <a:t>Regionali conseguenti</a:t>
            </a:r>
          </a:p>
        </p:txBody>
      </p:sp>
      <p:sp>
        <p:nvSpPr>
          <p:cNvPr id="8" name="Ovale 7">
            <a:extLst>
              <a:ext uri="{FF2B5EF4-FFF2-40B4-BE49-F238E27FC236}">
                <a16:creationId xmlns:a16="http://schemas.microsoft.com/office/drawing/2014/main" id="{77C3B415-4B99-471A-9D40-3072B6E724A9}"/>
              </a:ext>
            </a:extLst>
          </p:cNvPr>
          <p:cNvSpPr/>
          <p:nvPr/>
        </p:nvSpPr>
        <p:spPr>
          <a:xfrm>
            <a:off x="9005730" y="2777369"/>
            <a:ext cx="1963024" cy="1166070"/>
          </a:xfrm>
          <a:prstGeom prst="ellipse">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latin typeface="Franklin Gothic Medium Cond" panose="020B0606030402020204" pitchFamily="34" charset="0"/>
              </a:rPr>
              <a:t>Leggi regionali applicative</a:t>
            </a:r>
          </a:p>
        </p:txBody>
      </p:sp>
      <p:sp>
        <p:nvSpPr>
          <p:cNvPr id="9" name="Ovale 8">
            <a:extLst>
              <a:ext uri="{FF2B5EF4-FFF2-40B4-BE49-F238E27FC236}">
                <a16:creationId xmlns:a16="http://schemas.microsoft.com/office/drawing/2014/main" id="{AD0ED6B5-DA0F-48AF-AE91-41AF3168FEC7}"/>
              </a:ext>
            </a:extLst>
          </p:cNvPr>
          <p:cNvSpPr/>
          <p:nvPr/>
        </p:nvSpPr>
        <p:spPr>
          <a:xfrm>
            <a:off x="4983834" y="5129868"/>
            <a:ext cx="1963024" cy="1166070"/>
          </a:xfrm>
          <a:prstGeom prst="ellipse">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latin typeface="Franklin Gothic Medium Cond" panose="020B0606030402020204" pitchFamily="34" charset="0"/>
              </a:rPr>
              <a:t>Eventuali regolamenti locali</a:t>
            </a:r>
          </a:p>
        </p:txBody>
      </p:sp>
      <p:sp>
        <p:nvSpPr>
          <p:cNvPr id="10" name="Ovale 9">
            <a:extLst>
              <a:ext uri="{FF2B5EF4-FFF2-40B4-BE49-F238E27FC236}">
                <a16:creationId xmlns:a16="http://schemas.microsoft.com/office/drawing/2014/main" id="{02718B94-D29D-4411-9570-FA8FFAE63A7B}"/>
              </a:ext>
            </a:extLst>
          </p:cNvPr>
          <p:cNvSpPr/>
          <p:nvPr/>
        </p:nvSpPr>
        <p:spPr>
          <a:xfrm>
            <a:off x="693251" y="5326805"/>
            <a:ext cx="1963024" cy="1166070"/>
          </a:xfrm>
          <a:prstGeom prst="ellipse">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latin typeface="Franklin Gothic Medium Cond" panose="020B0606030402020204" pitchFamily="34" charset="0"/>
              </a:rPr>
              <a:t>Bando locale</a:t>
            </a:r>
          </a:p>
        </p:txBody>
      </p:sp>
    </p:spTree>
    <p:extLst>
      <p:ext uri="{BB962C8B-B14F-4D97-AF65-F5344CB8AC3E}">
        <p14:creationId xmlns:p14="http://schemas.microsoft.com/office/powerpoint/2010/main" val="247783497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DE98AE3-6A6A-45C9-A58C-A579A9B52A5D}"/>
              </a:ext>
            </a:extLst>
          </p:cNvPr>
          <p:cNvSpPr>
            <a:spLocks noGrp="1"/>
          </p:cNvSpPr>
          <p:nvPr>
            <p:ph type="title"/>
          </p:nvPr>
        </p:nvSpPr>
        <p:spPr/>
        <p:txBody>
          <a:bodyPr/>
          <a:lstStyle/>
          <a:p>
            <a:r>
              <a:rPr lang="it-IT" dirty="0"/>
              <a:t>Fonti nazionali</a:t>
            </a:r>
          </a:p>
        </p:txBody>
      </p:sp>
      <p:sp>
        <p:nvSpPr>
          <p:cNvPr id="3" name="Segnaposto contenuto 2">
            <a:extLst>
              <a:ext uri="{FF2B5EF4-FFF2-40B4-BE49-F238E27FC236}">
                <a16:creationId xmlns:a16="http://schemas.microsoft.com/office/drawing/2014/main" id="{284FB81D-9D43-4825-8C87-8229B28E2F39}"/>
              </a:ext>
            </a:extLst>
          </p:cNvPr>
          <p:cNvSpPr>
            <a:spLocks noGrp="1"/>
          </p:cNvSpPr>
          <p:nvPr>
            <p:ph idx="1"/>
          </p:nvPr>
        </p:nvSpPr>
        <p:spPr>
          <a:xfrm>
            <a:off x="6677637" y="2102461"/>
            <a:ext cx="5070446" cy="4524315"/>
          </a:xfrm>
        </p:spPr>
        <p:txBody>
          <a:bodyPr>
            <a:normAutofit/>
          </a:bodyPr>
          <a:lstStyle/>
          <a:p>
            <a:pPr marL="0" indent="0">
              <a:buNone/>
            </a:pPr>
            <a:r>
              <a:rPr lang="it-IT" sz="1800" dirty="0">
                <a:latin typeface="Franklin Gothic Demi Cond" panose="020B0706030402020204" pitchFamily="34" charset="0"/>
              </a:rPr>
              <a:t>DPCM 30/3/2001 – Art. 7. Istruttorie pubbliche per la </a:t>
            </a:r>
            <a:r>
              <a:rPr lang="it-IT" sz="1800" dirty="0" err="1">
                <a:latin typeface="Franklin Gothic Demi Cond" panose="020B0706030402020204" pitchFamily="34" charset="0"/>
              </a:rPr>
              <a:t>coprogettazione</a:t>
            </a:r>
            <a:r>
              <a:rPr lang="it-IT" sz="1800" dirty="0">
                <a:latin typeface="Franklin Gothic Demi Cond" panose="020B0706030402020204" pitchFamily="34" charset="0"/>
              </a:rPr>
              <a:t> con i soggetti del terzo settore</a:t>
            </a:r>
          </a:p>
          <a:p>
            <a:pPr marL="0" indent="0">
              <a:buNone/>
            </a:pPr>
            <a:r>
              <a:rPr lang="it-IT" sz="1800" dirty="0"/>
              <a:t>1. Al fine di affrontare specifiche problematiche sociali, valorizzando e coinvolgendo attivamente i soggetti del terzo settore, i comuni possono indire </a:t>
            </a:r>
            <a:r>
              <a:rPr lang="it-IT" sz="1800" dirty="0">
                <a:highlight>
                  <a:srgbClr val="FFFF00"/>
                </a:highlight>
              </a:rPr>
              <a:t>istruttorie pubbliche per la </a:t>
            </a:r>
            <a:r>
              <a:rPr lang="it-IT" sz="1800" dirty="0" err="1">
                <a:highlight>
                  <a:srgbClr val="FFFF00"/>
                </a:highlight>
              </a:rPr>
              <a:t>coprogettazione</a:t>
            </a:r>
            <a:r>
              <a:rPr lang="it-IT" sz="1800" dirty="0">
                <a:highlight>
                  <a:srgbClr val="FFFF00"/>
                </a:highlight>
              </a:rPr>
              <a:t> di interventi innovativi e sperimentali su cui i soggetti del terzo settore esprimono disponibilità a collaborare con il comune per la realizzazione degli obiettivi</a:t>
            </a:r>
            <a:r>
              <a:rPr lang="it-IT" sz="1800" dirty="0"/>
              <a:t>. </a:t>
            </a:r>
          </a:p>
          <a:p>
            <a:pPr marL="0" indent="0">
              <a:buNone/>
            </a:pPr>
            <a:r>
              <a:rPr lang="it-IT" sz="1800" dirty="0"/>
              <a:t>Le Regioni possono adottare indirizzi per definire le modalità di indizione e funzionamento delle istruttorie pubbliche nonché per la individuazione delle forme di sostegno.</a:t>
            </a:r>
          </a:p>
        </p:txBody>
      </p:sp>
      <p:sp>
        <p:nvSpPr>
          <p:cNvPr id="4" name="Segnaposto numero diapositiva 3">
            <a:extLst>
              <a:ext uri="{FF2B5EF4-FFF2-40B4-BE49-F238E27FC236}">
                <a16:creationId xmlns:a16="http://schemas.microsoft.com/office/drawing/2014/main" id="{70EC2560-303B-4AA8-8719-741BE04740FB}"/>
              </a:ext>
            </a:extLst>
          </p:cNvPr>
          <p:cNvSpPr>
            <a:spLocks noGrp="1"/>
          </p:cNvSpPr>
          <p:nvPr>
            <p:ph type="sldNum" sz="quarter" idx="12"/>
          </p:nvPr>
        </p:nvSpPr>
        <p:spPr/>
        <p:txBody>
          <a:bodyPr/>
          <a:lstStyle/>
          <a:p>
            <a:fld id="{7857964D-D274-47FD-9A15-376DFE8DF902}" type="slidenum">
              <a:rPr lang="it-IT" smtClean="0"/>
              <a:pPr/>
              <a:t>39</a:t>
            </a:fld>
            <a:endParaRPr lang="it-IT" dirty="0"/>
          </a:p>
        </p:txBody>
      </p:sp>
      <p:sp>
        <p:nvSpPr>
          <p:cNvPr id="5" name="Rettangolo 4">
            <a:extLst>
              <a:ext uri="{FF2B5EF4-FFF2-40B4-BE49-F238E27FC236}">
                <a16:creationId xmlns:a16="http://schemas.microsoft.com/office/drawing/2014/main" id="{DC4637C5-7BF7-40A6-B9B3-34D9C93563EA}"/>
              </a:ext>
            </a:extLst>
          </p:cNvPr>
          <p:cNvSpPr/>
          <p:nvPr/>
        </p:nvSpPr>
        <p:spPr>
          <a:xfrm>
            <a:off x="1025554" y="2102461"/>
            <a:ext cx="5070446" cy="3970318"/>
          </a:xfrm>
          <a:prstGeom prst="rect">
            <a:avLst/>
          </a:prstGeom>
        </p:spPr>
        <p:txBody>
          <a:bodyPr wrap="square">
            <a:spAutoFit/>
          </a:bodyPr>
          <a:lstStyle/>
          <a:p>
            <a:r>
              <a:rPr lang="it-IT" dirty="0">
                <a:latin typeface="Franklin Gothic Demi Cond" panose="020B0706030402020204" pitchFamily="34" charset="0"/>
              </a:rPr>
              <a:t>328/2000 – Art. 5</a:t>
            </a:r>
          </a:p>
          <a:p>
            <a:r>
              <a:rPr lang="it-IT" dirty="0">
                <a:solidFill>
                  <a:srgbClr val="000000"/>
                </a:solidFill>
                <a:latin typeface="Tahoma" panose="020B0604030504040204" pitchFamily="34" charset="0"/>
              </a:rPr>
              <a:t>1</a:t>
            </a:r>
            <a:r>
              <a:rPr lang="it-IT" dirty="0">
                <a:latin typeface="Franklin Gothic Book" panose="020B0503020102020204" pitchFamily="34" charset="0"/>
              </a:rPr>
              <a:t>. Per favorire l'attuazione del principio di sussidiarietà, gli enti locali, le regioni e lo Stato, … promuovono azioni per il sostegno e la qualificazione dei soggetti operanti nel terzo settore ...</a:t>
            </a:r>
          </a:p>
          <a:p>
            <a:r>
              <a:rPr lang="it-IT" dirty="0">
                <a:latin typeface="Franklin Gothic Book" panose="020B0503020102020204" pitchFamily="34" charset="0"/>
              </a:rPr>
              <a:t>2. … promuovono azioni per favorire… il ricorso a </a:t>
            </a:r>
            <a:r>
              <a:rPr lang="it-IT" dirty="0">
                <a:highlight>
                  <a:srgbClr val="FFFF00"/>
                </a:highlight>
                <a:latin typeface="Franklin Gothic Book" panose="020B0503020102020204" pitchFamily="34" charset="0"/>
              </a:rPr>
              <a:t>forme di aggiudicazione o negoziali che consentano ai soggetti operanti nel terzo settore la piena espressione della propria progettualità</a:t>
            </a:r>
            <a:r>
              <a:rPr lang="it-IT" dirty="0">
                <a:latin typeface="Franklin Gothic Book" panose="020B0503020102020204" pitchFamily="34" charset="0"/>
              </a:rPr>
              <a:t>…</a:t>
            </a:r>
            <a:br>
              <a:rPr lang="it-IT" dirty="0">
                <a:latin typeface="Franklin Gothic Book" panose="020B0503020102020204" pitchFamily="34" charset="0"/>
              </a:rPr>
            </a:br>
            <a:r>
              <a:rPr lang="it-IT" dirty="0">
                <a:latin typeface="Franklin Gothic Book" panose="020B0503020102020204" pitchFamily="34" charset="0"/>
              </a:rPr>
              <a:t>3. Le Regioni… adottano specifici indirizzi per regolamentare i rapporti tra enti locali e terzo settore, con particolare riferimento ai sistemi di affidamento dei servizi alla persona…</a:t>
            </a:r>
          </a:p>
        </p:txBody>
      </p:sp>
    </p:spTree>
    <p:extLst>
      <p:ext uri="{BB962C8B-B14F-4D97-AF65-F5344CB8AC3E}">
        <p14:creationId xmlns:p14="http://schemas.microsoft.com/office/powerpoint/2010/main" val="38594260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71B1231-4962-4530-82DD-4BC32592B92F}"/>
              </a:ext>
            </a:extLst>
          </p:cNvPr>
          <p:cNvSpPr>
            <a:spLocks noGrp="1"/>
          </p:cNvSpPr>
          <p:nvPr>
            <p:ph type="title"/>
          </p:nvPr>
        </p:nvSpPr>
        <p:spPr>
          <a:xfrm>
            <a:off x="838199" y="365125"/>
            <a:ext cx="11087501" cy="1325563"/>
          </a:xfrm>
        </p:spPr>
        <p:txBody>
          <a:bodyPr/>
          <a:lstStyle/>
          <a:p>
            <a:r>
              <a:rPr lang="it-IT" dirty="0"/>
              <a:t>I principi generali della PA nel rapporto con terzi</a:t>
            </a:r>
          </a:p>
        </p:txBody>
      </p:sp>
      <p:sp>
        <p:nvSpPr>
          <p:cNvPr id="3" name="Segnaposto contenuto 2">
            <a:extLst>
              <a:ext uri="{FF2B5EF4-FFF2-40B4-BE49-F238E27FC236}">
                <a16:creationId xmlns:a16="http://schemas.microsoft.com/office/drawing/2014/main" id="{5ECEC031-F3C1-484B-B750-3DF03A0C66F4}"/>
              </a:ext>
            </a:extLst>
          </p:cNvPr>
          <p:cNvSpPr>
            <a:spLocks noGrp="1"/>
          </p:cNvSpPr>
          <p:nvPr>
            <p:ph idx="1"/>
          </p:nvPr>
        </p:nvSpPr>
        <p:spPr>
          <a:xfrm>
            <a:off x="1283516" y="2444619"/>
            <a:ext cx="9144000" cy="3732343"/>
          </a:xfrm>
        </p:spPr>
        <p:txBody>
          <a:bodyPr/>
          <a:lstStyle/>
          <a:p>
            <a:pPr marL="0" indent="0">
              <a:buNone/>
            </a:pPr>
            <a:r>
              <a:rPr lang="it-IT" dirty="0"/>
              <a:t>La PA nel relazionarsi con altri soggetti si ispira ad alcuni principi consolidati quali:</a:t>
            </a:r>
          </a:p>
          <a:p>
            <a:r>
              <a:rPr lang="it-IT" dirty="0"/>
              <a:t>Vantaggio per la pubblica amministrazione (economicità, efficacia)</a:t>
            </a:r>
          </a:p>
          <a:p>
            <a:r>
              <a:rPr lang="it-IT" dirty="0"/>
              <a:t>Equità nel trattamento dei soggetti terzi (imparzialità, parità di trattamento, trasparenza, proporzionalità, pubblicità, non discriminazione)</a:t>
            </a:r>
          </a:p>
        </p:txBody>
      </p:sp>
      <p:sp>
        <p:nvSpPr>
          <p:cNvPr id="4" name="Segnaposto numero diapositiva 3">
            <a:extLst>
              <a:ext uri="{FF2B5EF4-FFF2-40B4-BE49-F238E27FC236}">
                <a16:creationId xmlns:a16="http://schemas.microsoft.com/office/drawing/2014/main" id="{81C09386-2B32-4D76-8998-6F81E54DD63E}"/>
              </a:ext>
            </a:extLst>
          </p:cNvPr>
          <p:cNvSpPr>
            <a:spLocks noGrp="1"/>
          </p:cNvSpPr>
          <p:nvPr>
            <p:ph type="sldNum" sz="quarter" idx="12"/>
          </p:nvPr>
        </p:nvSpPr>
        <p:spPr/>
        <p:txBody>
          <a:bodyPr/>
          <a:lstStyle/>
          <a:p>
            <a:fld id="{7857964D-D274-47FD-9A15-376DFE8DF902}" type="slidenum">
              <a:rPr lang="it-IT" smtClean="0"/>
              <a:t>4</a:t>
            </a:fld>
            <a:endParaRPr lang="it-IT"/>
          </a:p>
        </p:txBody>
      </p:sp>
    </p:spTree>
    <p:extLst>
      <p:ext uri="{BB962C8B-B14F-4D97-AF65-F5344CB8AC3E}">
        <p14:creationId xmlns:p14="http://schemas.microsoft.com/office/powerpoint/2010/main" val="122349907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67F93BD-6B93-4F35-B6A3-79FDB0A1FD43}"/>
              </a:ext>
            </a:extLst>
          </p:cNvPr>
          <p:cNvSpPr>
            <a:spLocks noGrp="1"/>
          </p:cNvSpPr>
          <p:nvPr>
            <p:ph type="title"/>
          </p:nvPr>
        </p:nvSpPr>
        <p:spPr/>
        <p:txBody>
          <a:bodyPr/>
          <a:lstStyle/>
          <a:p>
            <a:r>
              <a:rPr lang="it-IT" dirty="0"/>
              <a:t>Caratteristiche</a:t>
            </a:r>
          </a:p>
        </p:txBody>
      </p:sp>
      <p:sp>
        <p:nvSpPr>
          <p:cNvPr id="3" name="Segnaposto contenuto 2">
            <a:extLst>
              <a:ext uri="{FF2B5EF4-FFF2-40B4-BE49-F238E27FC236}">
                <a16:creationId xmlns:a16="http://schemas.microsoft.com/office/drawing/2014/main" id="{51751B28-B97E-43F9-A338-CC0FCB9FE3B4}"/>
              </a:ext>
            </a:extLst>
          </p:cNvPr>
          <p:cNvSpPr>
            <a:spLocks noGrp="1"/>
          </p:cNvSpPr>
          <p:nvPr>
            <p:ph idx="1"/>
          </p:nvPr>
        </p:nvSpPr>
        <p:spPr/>
        <p:txBody>
          <a:bodyPr>
            <a:normAutofit lnSpcReduction="10000"/>
          </a:bodyPr>
          <a:lstStyle/>
          <a:p>
            <a:r>
              <a:rPr lang="it-IT" dirty="0"/>
              <a:t>Strumento settoriale: basato sull’art. 7 del DPCM 30/3/2001 applicativo della legge 328/2000, si applica agli affidamenti di servizi di welfare</a:t>
            </a:r>
          </a:p>
          <a:p>
            <a:r>
              <a:rPr lang="it-IT" dirty="0"/>
              <a:t>Strumento consolidato e legittimato:</a:t>
            </a:r>
          </a:p>
          <a:p>
            <a:pPr lvl="1"/>
            <a:r>
              <a:rPr lang="it-IT" dirty="0"/>
              <a:t>ANAC lo riconosce e lo cita esplicitamente (</a:t>
            </a:r>
            <a:r>
              <a:rPr lang="it-IT" dirty="0">
                <a:hlinkClick r:id="rId2"/>
              </a:rPr>
              <a:t>deliberazione 32 del 30/3/2016</a:t>
            </a:r>
            <a:r>
              <a:rPr lang="it-IT" dirty="0"/>
              <a:t>, pag. 10; oggi tale deliberazione è in fase di revisione)</a:t>
            </a:r>
          </a:p>
          <a:p>
            <a:pPr lvl="1"/>
            <a:r>
              <a:rPr lang="it-IT" dirty="0"/>
              <a:t>Molte Leggi regionali disciplinano la co-progettazione</a:t>
            </a:r>
          </a:p>
          <a:p>
            <a:r>
              <a:rPr lang="it-IT" dirty="0"/>
              <a:t>È destinato a interventi innovativi e sperimentali, nella logica che l’interesse pubblico richieda uno specifico percorso di approfondimento per meglio rispondere ad esigenze ancora non consolidate</a:t>
            </a:r>
          </a:p>
          <a:p>
            <a:endParaRPr lang="it-IT" dirty="0"/>
          </a:p>
        </p:txBody>
      </p:sp>
      <p:sp>
        <p:nvSpPr>
          <p:cNvPr id="4" name="Segnaposto numero diapositiva 3">
            <a:extLst>
              <a:ext uri="{FF2B5EF4-FFF2-40B4-BE49-F238E27FC236}">
                <a16:creationId xmlns:a16="http://schemas.microsoft.com/office/drawing/2014/main" id="{AB05F404-3FE8-4963-B5FF-90DBBD95515A}"/>
              </a:ext>
            </a:extLst>
          </p:cNvPr>
          <p:cNvSpPr>
            <a:spLocks noGrp="1"/>
          </p:cNvSpPr>
          <p:nvPr>
            <p:ph type="sldNum" sz="quarter" idx="12"/>
          </p:nvPr>
        </p:nvSpPr>
        <p:spPr/>
        <p:txBody>
          <a:bodyPr/>
          <a:lstStyle/>
          <a:p>
            <a:fld id="{7857964D-D274-47FD-9A15-376DFE8DF902}" type="slidenum">
              <a:rPr lang="it-IT" smtClean="0"/>
              <a:t>40</a:t>
            </a:fld>
            <a:endParaRPr lang="it-IT"/>
          </a:p>
        </p:txBody>
      </p:sp>
    </p:spTree>
    <p:extLst>
      <p:ext uri="{BB962C8B-B14F-4D97-AF65-F5344CB8AC3E}">
        <p14:creationId xmlns:p14="http://schemas.microsoft.com/office/powerpoint/2010/main" val="269369855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7AF768E-7534-48DB-AC97-F2205577B6D3}"/>
              </a:ext>
            </a:extLst>
          </p:cNvPr>
          <p:cNvSpPr>
            <a:spLocks noGrp="1"/>
          </p:cNvSpPr>
          <p:nvPr>
            <p:ph type="title"/>
          </p:nvPr>
        </p:nvSpPr>
        <p:spPr/>
        <p:txBody>
          <a:bodyPr/>
          <a:lstStyle/>
          <a:p>
            <a:r>
              <a:rPr lang="it-IT" dirty="0"/>
              <a:t>Su cosa è fondata</a:t>
            </a:r>
          </a:p>
        </p:txBody>
      </p:sp>
      <p:sp>
        <p:nvSpPr>
          <p:cNvPr id="3" name="Segnaposto contenuto 2">
            <a:extLst>
              <a:ext uri="{FF2B5EF4-FFF2-40B4-BE49-F238E27FC236}">
                <a16:creationId xmlns:a16="http://schemas.microsoft.com/office/drawing/2014/main" id="{336D5DD5-1AF5-46D0-B2FA-1B5073AA17C1}"/>
              </a:ext>
            </a:extLst>
          </p:cNvPr>
          <p:cNvSpPr>
            <a:spLocks noGrp="1"/>
          </p:cNvSpPr>
          <p:nvPr>
            <p:ph idx="1"/>
          </p:nvPr>
        </p:nvSpPr>
        <p:spPr>
          <a:xfrm>
            <a:off x="838199" y="1825625"/>
            <a:ext cx="11221995" cy="3973813"/>
          </a:xfrm>
        </p:spPr>
        <p:txBody>
          <a:bodyPr>
            <a:normAutofit fontScale="92500" lnSpcReduction="10000"/>
          </a:bodyPr>
          <a:lstStyle/>
          <a:p>
            <a:r>
              <a:rPr lang="it-IT" dirty="0"/>
              <a:t>La co-progettazione 328/2000 è fondata su innovatività dell’intervento, dunque non può essere utilizzata ad es. su un affidamento che si rinnova con un medesimo bando più volte</a:t>
            </a:r>
          </a:p>
          <a:p>
            <a:r>
              <a:rPr lang="it-IT" dirty="0"/>
              <a:t>Per utilizzarla su un servizio «non nuovo» va argomentata la modifica dei bisogni o del contesto che lo rende, di fatto, «nuovo»</a:t>
            </a:r>
          </a:p>
          <a:p>
            <a:r>
              <a:rPr lang="it-IT" dirty="0"/>
              <a:t>Non richiede (a differenza del coinvolgimento nella programmazione) che i partner di terzo settore «contribuiscano con proprie risorse» alla realizzazione del servizio =&gt; non è necessario richiedere di co-finanziare l’intervento</a:t>
            </a:r>
          </a:p>
          <a:p>
            <a:r>
              <a:rPr lang="it-IT" dirty="0"/>
              <a:t>Nasce da una lettura del bisogno da parte della P.A., che dunque assume l’iniziativa di rispondervi; ma, data la novità del bisogno o del tipo di risposta, la P.A. ritiene utile promuovere accogliere i contributi di più soggetti</a:t>
            </a:r>
          </a:p>
        </p:txBody>
      </p:sp>
      <p:sp>
        <p:nvSpPr>
          <p:cNvPr id="4" name="Segnaposto numero diapositiva 3">
            <a:extLst>
              <a:ext uri="{FF2B5EF4-FFF2-40B4-BE49-F238E27FC236}">
                <a16:creationId xmlns:a16="http://schemas.microsoft.com/office/drawing/2014/main" id="{008131FB-0B50-4792-854F-1F4E6A01FB12}"/>
              </a:ext>
            </a:extLst>
          </p:cNvPr>
          <p:cNvSpPr>
            <a:spLocks noGrp="1"/>
          </p:cNvSpPr>
          <p:nvPr>
            <p:ph type="sldNum" sz="quarter" idx="12"/>
          </p:nvPr>
        </p:nvSpPr>
        <p:spPr/>
        <p:txBody>
          <a:bodyPr/>
          <a:lstStyle/>
          <a:p>
            <a:fld id="{7857964D-D274-47FD-9A15-376DFE8DF902}" type="slidenum">
              <a:rPr lang="it-IT" smtClean="0"/>
              <a:t>41</a:t>
            </a:fld>
            <a:endParaRPr lang="it-IT"/>
          </a:p>
        </p:txBody>
      </p:sp>
    </p:spTree>
    <p:extLst>
      <p:ext uri="{BB962C8B-B14F-4D97-AF65-F5344CB8AC3E}">
        <p14:creationId xmlns:p14="http://schemas.microsoft.com/office/powerpoint/2010/main" val="329254482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465279A-23AF-4C2F-88F4-6C15C5ACF81C}"/>
              </a:ext>
            </a:extLst>
          </p:cNvPr>
          <p:cNvSpPr>
            <a:spLocks noGrp="1"/>
          </p:cNvSpPr>
          <p:nvPr>
            <p:ph type="title"/>
          </p:nvPr>
        </p:nvSpPr>
        <p:spPr/>
        <p:txBody>
          <a:bodyPr/>
          <a:lstStyle/>
          <a:p>
            <a:r>
              <a:rPr lang="it-IT" dirty="0"/>
              <a:t>Il procedimento</a:t>
            </a:r>
          </a:p>
        </p:txBody>
      </p:sp>
      <p:sp>
        <p:nvSpPr>
          <p:cNvPr id="3" name="Segnaposto contenuto 2">
            <a:extLst>
              <a:ext uri="{FF2B5EF4-FFF2-40B4-BE49-F238E27FC236}">
                <a16:creationId xmlns:a16="http://schemas.microsoft.com/office/drawing/2014/main" id="{23776FD1-8AF2-4A1F-A127-8B177C666B46}"/>
              </a:ext>
            </a:extLst>
          </p:cNvPr>
          <p:cNvSpPr>
            <a:spLocks noGrp="1"/>
          </p:cNvSpPr>
          <p:nvPr>
            <p:ph idx="1"/>
          </p:nvPr>
        </p:nvSpPr>
        <p:spPr>
          <a:xfrm>
            <a:off x="838199" y="1825625"/>
            <a:ext cx="11180805" cy="3965575"/>
          </a:xfrm>
        </p:spPr>
        <p:txBody>
          <a:bodyPr>
            <a:normAutofit fontScale="92500" lnSpcReduction="10000"/>
          </a:bodyPr>
          <a:lstStyle/>
          <a:p>
            <a:r>
              <a:rPr lang="it-IT" dirty="0"/>
              <a:t>Pubblicazione di un avviso con cui si rende nota la volontà di procedere alla </a:t>
            </a:r>
            <a:r>
              <a:rPr lang="it-IT" dirty="0" err="1"/>
              <a:t>coprogettazione</a:t>
            </a:r>
            <a:r>
              <a:rPr lang="it-IT" dirty="0"/>
              <a:t>, con indicazione dei criteri e le modalità che saranno utilizzati per l’individuazione del progetto o dei progetti definitivi; </a:t>
            </a:r>
          </a:p>
          <a:p>
            <a:r>
              <a:rPr lang="it-IT" dirty="0"/>
              <a:t>individuazione del soggetto o dei soggetti partner dell’ente mediante una selezione volta a valutare i seguenti aspetti: </a:t>
            </a:r>
          </a:p>
          <a:p>
            <a:pPr lvl="1"/>
            <a:r>
              <a:rPr lang="it-IT" dirty="0"/>
              <a:t>possesso dei requisiti di ordine generale tecnici, professionali e sociali (tra cui l’esperienza maturata); </a:t>
            </a:r>
          </a:p>
          <a:p>
            <a:pPr lvl="1"/>
            <a:r>
              <a:rPr lang="it-IT" dirty="0"/>
              <a:t>caratteristiche della proposta progettuale; </a:t>
            </a:r>
          </a:p>
          <a:p>
            <a:r>
              <a:rPr lang="it-IT" dirty="0"/>
              <a:t>avvio dell’attività vera e propria di co-progettazione, con la possibilità di apportare variazioni al progetto presentato inizialmente;</a:t>
            </a:r>
          </a:p>
          <a:p>
            <a:r>
              <a:rPr lang="it-IT" dirty="0"/>
              <a:t>stipula della convenzione.</a:t>
            </a:r>
          </a:p>
        </p:txBody>
      </p:sp>
      <p:sp>
        <p:nvSpPr>
          <p:cNvPr id="4" name="Segnaposto numero diapositiva 3">
            <a:extLst>
              <a:ext uri="{FF2B5EF4-FFF2-40B4-BE49-F238E27FC236}">
                <a16:creationId xmlns:a16="http://schemas.microsoft.com/office/drawing/2014/main" id="{8D3FA473-D7C3-4362-A9D3-98F2E7682922}"/>
              </a:ext>
            </a:extLst>
          </p:cNvPr>
          <p:cNvSpPr>
            <a:spLocks noGrp="1"/>
          </p:cNvSpPr>
          <p:nvPr>
            <p:ph type="sldNum" sz="quarter" idx="12"/>
          </p:nvPr>
        </p:nvSpPr>
        <p:spPr/>
        <p:txBody>
          <a:bodyPr/>
          <a:lstStyle/>
          <a:p>
            <a:fld id="{7857964D-D274-47FD-9A15-376DFE8DF902}" type="slidenum">
              <a:rPr lang="it-IT" smtClean="0"/>
              <a:t>42</a:t>
            </a:fld>
            <a:endParaRPr lang="it-IT"/>
          </a:p>
        </p:txBody>
      </p:sp>
    </p:spTree>
    <p:extLst>
      <p:ext uri="{BB962C8B-B14F-4D97-AF65-F5344CB8AC3E}">
        <p14:creationId xmlns:p14="http://schemas.microsoft.com/office/powerpoint/2010/main" val="188087963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509AA37-6882-43E6-94ED-3895A4BFA295}"/>
              </a:ext>
            </a:extLst>
          </p:cNvPr>
          <p:cNvSpPr>
            <a:spLocks noGrp="1"/>
          </p:cNvSpPr>
          <p:nvPr>
            <p:ph type="title"/>
          </p:nvPr>
        </p:nvSpPr>
        <p:spPr/>
        <p:txBody>
          <a:bodyPr/>
          <a:lstStyle/>
          <a:p>
            <a:r>
              <a:rPr lang="it-IT" dirty="0"/>
              <a:t>Dove si colloca la co-progettazione</a:t>
            </a:r>
          </a:p>
        </p:txBody>
      </p:sp>
      <p:sp>
        <p:nvSpPr>
          <p:cNvPr id="4" name="Rettangolo con angoli arrotondati 3">
            <a:extLst>
              <a:ext uri="{FF2B5EF4-FFF2-40B4-BE49-F238E27FC236}">
                <a16:creationId xmlns:a16="http://schemas.microsoft.com/office/drawing/2014/main" id="{4F52080D-6692-450D-94F5-2A280C456C31}"/>
              </a:ext>
            </a:extLst>
          </p:cNvPr>
          <p:cNvSpPr/>
          <p:nvPr/>
        </p:nvSpPr>
        <p:spPr>
          <a:xfrm>
            <a:off x="838200" y="1466944"/>
            <a:ext cx="3784134" cy="79469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dirty="0"/>
              <a:t>Lettura bisogni – definizione delle priorità</a:t>
            </a:r>
          </a:p>
          <a:p>
            <a:pPr algn="ctr"/>
            <a:r>
              <a:rPr lang="it-IT" sz="1400" i="1" dirty="0"/>
              <a:t>Individuare i bisogni più rilevanti per i quali le risposte sono più carenti</a:t>
            </a:r>
          </a:p>
        </p:txBody>
      </p:sp>
      <p:sp>
        <p:nvSpPr>
          <p:cNvPr id="5" name="Rettangolo con angoli arrotondati 4">
            <a:extLst>
              <a:ext uri="{FF2B5EF4-FFF2-40B4-BE49-F238E27FC236}">
                <a16:creationId xmlns:a16="http://schemas.microsoft.com/office/drawing/2014/main" id="{54CE2C1B-F2B1-4AA6-8797-B423F8C71F75}"/>
              </a:ext>
            </a:extLst>
          </p:cNvPr>
          <p:cNvSpPr/>
          <p:nvPr/>
        </p:nvSpPr>
        <p:spPr>
          <a:xfrm>
            <a:off x="838200" y="2458999"/>
            <a:ext cx="3784134" cy="68626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dirty="0"/>
              <a:t>Programmazione</a:t>
            </a:r>
          </a:p>
          <a:p>
            <a:pPr algn="ctr"/>
            <a:r>
              <a:rPr lang="it-IT" sz="1400" i="1" dirty="0"/>
              <a:t>Mappare le risorse, definire i servizi da realizzare o sviluppare</a:t>
            </a:r>
          </a:p>
        </p:txBody>
      </p:sp>
      <p:sp>
        <p:nvSpPr>
          <p:cNvPr id="6" name="Rettangolo con angoli arrotondati 5">
            <a:extLst>
              <a:ext uri="{FF2B5EF4-FFF2-40B4-BE49-F238E27FC236}">
                <a16:creationId xmlns:a16="http://schemas.microsoft.com/office/drawing/2014/main" id="{AD1D413C-075E-4A7F-8659-B4B6EE7C4490}"/>
              </a:ext>
            </a:extLst>
          </p:cNvPr>
          <p:cNvSpPr/>
          <p:nvPr/>
        </p:nvSpPr>
        <p:spPr>
          <a:xfrm>
            <a:off x="838199" y="3342620"/>
            <a:ext cx="3784134" cy="68626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dirty="0"/>
              <a:t>Progettazione generale</a:t>
            </a:r>
          </a:p>
          <a:p>
            <a:pPr algn="ctr"/>
            <a:r>
              <a:rPr lang="it-IT" sz="1400" i="1" dirty="0"/>
              <a:t>Prevedere ad es. che i servizi siano tra loro integrati, connessi al territorio, ecc.</a:t>
            </a:r>
          </a:p>
        </p:txBody>
      </p:sp>
      <p:sp>
        <p:nvSpPr>
          <p:cNvPr id="7" name="Rettangolo con angoli arrotondati 6">
            <a:extLst>
              <a:ext uri="{FF2B5EF4-FFF2-40B4-BE49-F238E27FC236}">
                <a16:creationId xmlns:a16="http://schemas.microsoft.com/office/drawing/2014/main" id="{BAD73798-4995-4CF7-A97A-ED37476D6ACD}"/>
              </a:ext>
            </a:extLst>
          </p:cNvPr>
          <p:cNvSpPr/>
          <p:nvPr/>
        </p:nvSpPr>
        <p:spPr>
          <a:xfrm>
            <a:off x="838198" y="4226241"/>
            <a:ext cx="3784134" cy="68626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dirty="0"/>
              <a:t>Progettazione specifica</a:t>
            </a:r>
          </a:p>
          <a:p>
            <a:pPr algn="ctr"/>
            <a:r>
              <a:rPr lang="it-IT" sz="1400" i="1" dirty="0"/>
              <a:t>Modalità di gestione dei singoli servizi</a:t>
            </a:r>
          </a:p>
        </p:txBody>
      </p:sp>
      <p:sp>
        <p:nvSpPr>
          <p:cNvPr id="8" name="Rettangolo con angoli arrotondati 7">
            <a:extLst>
              <a:ext uri="{FF2B5EF4-FFF2-40B4-BE49-F238E27FC236}">
                <a16:creationId xmlns:a16="http://schemas.microsoft.com/office/drawing/2014/main" id="{FF430A4D-3E28-4961-B52D-98291AD73FE4}"/>
              </a:ext>
            </a:extLst>
          </p:cNvPr>
          <p:cNvSpPr/>
          <p:nvPr/>
        </p:nvSpPr>
        <p:spPr>
          <a:xfrm>
            <a:off x="838198" y="5109862"/>
            <a:ext cx="3784134" cy="68626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dirty="0"/>
              <a:t>Gestione </a:t>
            </a:r>
          </a:p>
          <a:p>
            <a:pPr algn="ctr"/>
            <a:r>
              <a:rPr lang="it-IT" sz="1400" i="1" dirty="0"/>
              <a:t>Degli interventi e servizi</a:t>
            </a:r>
          </a:p>
        </p:txBody>
      </p:sp>
      <p:sp>
        <p:nvSpPr>
          <p:cNvPr id="9" name="Rettangolo con angoli arrotondati 8">
            <a:extLst>
              <a:ext uri="{FF2B5EF4-FFF2-40B4-BE49-F238E27FC236}">
                <a16:creationId xmlns:a16="http://schemas.microsoft.com/office/drawing/2014/main" id="{E4E63DF4-C23A-40DE-8E8F-DAAD49A0AD7E}"/>
              </a:ext>
            </a:extLst>
          </p:cNvPr>
          <p:cNvSpPr/>
          <p:nvPr/>
        </p:nvSpPr>
        <p:spPr>
          <a:xfrm>
            <a:off x="839596" y="5993483"/>
            <a:ext cx="3784134" cy="68626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dirty="0"/>
              <a:t>Verifica e monitoraggio </a:t>
            </a:r>
          </a:p>
          <a:p>
            <a:pPr algn="ctr"/>
            <a:r>
              <a:rPr lang="it-IT" sz="1400" i="1" dirty="0"/>
              <a:t>Della qualità dei servizi resi</a:t>
            </a:r>
          </a:p>
        </p:txBody>
      </p:sp>
      <p:sp>
        <p:nvSpPr>
          <p:cNvPr id="11" name="CasellaDiTesto 10">
            <a:extLst>
              <a:ext uri="{FF2B5EF4-FFF2-40B4-BE49-F238E27FC236}">
                <a16:creationId xmlns:a16="http://schemas.microsoft.com/office/drawing/2014/main" id="{E9D7D63E-5D30-4311-B665-C3AA9802E01A}"/>
              </a:ext>
            </a:extLst>
          </p:cNvPr>
          <p:cNvSpPr txBox="1"/>
          <p:nvPr/>
        </p:nvSpPr>
        <p:spPr>
          <a:xfrm>
            <a:off x="5502876" y="2147322"/>
            <a:ext cx="1431546" cy="369332"/>
          </a:xfrm>
          <a:prstGeom prst="rect">
            <a:avLst/>
          </a:prstGeom>
          <a:noFill/>
        </p:spPr>
        <p:txBody>
          <a:bodyPr wrap="none" rtlCol="0">
            <a:spAutoFit/>
          </a:bodyPr>
          <a:lstStyle/>
          <a:p>
            <a:r>
              <a:rPr lang="it-IT" dirty="0"/>
              <a:t>Piano di zona</a:t>
            </a:r>
          </a:p>
        </p:txBody>
      </p:sp>
      <p:sp>
        <p:nvSpPr>
          <p:cNvPr id="12" name="Parentesi graffa chiusa 11">
            <a:extLst>
              <a:ext uri="{FF2B5EF4-FFF2-40B4-BE49-F238E27FC236}">
                <a16:creationId xmlns:a16="http://schemas.microsoft.com/office/drawing/2014/main" id="{2A05E084-3E47-44A1-A340-B3EB1C385CED}"/>
              </a:ext>
            </a:extLst>
          </p:cNvPr>
          <p:cNvSpPr/>
          <p:nvPr/>
        </p:nvSpPr>
        <p:spPr>
          <a:xfrm>
            <a:off x="4820042" y="1466944"/>
            <a:ext cx="485126" cy="167832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15" name="CasellaDiTesto 14">
            <a:extLst>
              <a:ext uri="{FF2B5EF4-FFF2-40B4-BE49-F238E27FC236}">
                <a16:creationId xmlns:a16="http://schemas.microsoft.com/office/drawing/2014/main" id="{80BB808F-3D29-4683-A3F4-E240EA9F7BEB}"/>
              </a:ext>
            </a:extLst>
          </p:cNvPr>
          <p:cNvSpPr txBox="1"/>
          <p:nvPr/>
        </p:nvSpPr>
        <p:spPr>
          <a:xfrm>
            <a:off x="5502876" y="4341347"/>
            <a:ext cx="1803571" cy="369332"/>
          </a:xfrm>
          <a:prstGeom prst="rect">
            <a:avLst/>
          </a:prstGeom>
          <a:noFill/>
        </p:spPr>
        <p:txBody>
          <a:bodyPr wrap="none" rtlCol="0">
            <a:spAutoFit/>
          </a:bodyPr>
          <a:lstStyle/>
          <a:p>
            <a:r>
              <a:rPr lang="it-IT" dirty="0"/>
              <a:t>Co-progettazione</a:t>
            </a:r>
          </a:p>
        </p:txBody>
      </p:sp>
      <p:sp>
        <p:nvSpPr>
          <p:cNvPr id="16" name="Parentesi graffa chiusa 15">
            <a:extLst>
              <a:ext uri="{FF2B5EF4-FFF2-40B4-BE49-F238E27FC236}">
                <a16:creationId xmlns:a16="http://schemas.microsoft.com/office/drawing/2014/main" id="{623CC27A-8F94-4C7C-AFC5-94977E079515}"/>
              </a:ext>
            </a:extLst>
          </p:cNvPr>
          <p:cNvSpPr/>
          <p:nvPr/>
        </p:nvSpPr>
        <p:spPr>
          <a:xfrm>
            <a:off x="4820042" y="3342619"/>
            <a:ext cx="485126" cy="2453507"/>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18" name="Freccia circolare a sinistra 17">
            <a:extLst>
              <a:ext uri="{FF2B5EF4-FFF2-40B4-BE49-F238E27FC236}">
                <a16:creationId xmlns:a16="http://schemas.microsoft.com/office/drawing/2014/main" id="{256B2E32-0D26-4B97-BD46-266C29C22D20}"/>
              </a:ext>
            </a:extLst>
          </p:cNvPr>
          <p:cNvSpPr/>
          <p:nvPr/>
        </p:nvSpPr>
        <p:spPr>
          <a:xfrm>
            <a:off x="7306964" y="2147322"/>
            <a:ext cx="3328087" cy="2701515"/>
          </a:xfrm>
          <a:prstGeom prst="curvedLeftArrow">
            <a:avLst>
              <a:gd name="adj1" fmla="val 12110"/>
              <a:gd name="adj2" fmla="val 23166"/>
              <a:gd name="adj3" fmla="val 2343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17" name="CasellaDiTesto 16">
            <a:extLst>
              <a:ext uri="{FF2B5EF4-FFF2-40B4-BE49-F238E27FC236}">
                <a16:creationId xmlns:a16="http://schemas.microsoft.com/office/drawing/2014/main" id="{98505286-C7AD-462E-A109-E4FED315D7D8}"/>
              </a:ext>
            </a:extLst>
          </p:cNvPr>
          <p:cNvSpPr txBox="1"/>
          <p:nvPr/>
        </p:nvSpPr>
        <p:spPr>
          <a:xfrm>
            <a:off x="9144000" y="2678327"/>
            <a:ext cx="2561968" cy="1754326"/>
          </a:xfrm>
          <a:prstGeom prst="rect">
            <a:avLst/>
          </a:prstGeom>
          <a:solidFill>
            <a:schemeClr val="bg1">
              <a:alpha val="61000"/>
            </a:schemeClr>
          </a:solidFill>
          <a:ln>
            <a:solidFill>
              <a:schemeClr val="accent5">
                <a:lumMod val="60000"/>
                <a:lumOff val="40000"/>
              </a:schemeClr>
            </a:solidFill>
          </a:ln>
        </p:spPr>
        <p:txBody>
          <a:bodyPr wrap="square" rtlCol="0">
            <a:spAutoFit/>
          </a:bodyPr>
          <a:lstStyle/>
          <a:p>
            <a:r>
              <a:rPr lang="it-IT" dirty="0"/>
              <a:t>L’EP tira le fila della fase di lettura dei bisogni e di programmazione e constata la necessità di realizzare servizi innovativi e sperimentali</a:t>
            </a:r>
          </a:p>
        </p:txBody>
      </p:sp>
      <p:sp>
        <p:nvSpPr>
          <p:cNvPr id="3" name="Segnaposto numero diapositiva 2">
            <a:extLst>
              <a:ext uri="{FF2B5EF4-FFF2-40B4-BE49-F238E27FC236}">
                <a16:creationId xmlns:a16="http://schemas.microsoft.com/office/drawing/2014/main" id="{009F77AE-D73A-45D6-BC21-414770BBBF8B}"/>
              </a:ext>
            </a:extLst>
          </p:cNvPr>
          <p:cNvSpPr>
            <a:spLocks noGrp="1"/>
          </p:cNvSpPr>
          <p:nvPr>
            <p:ph type="sldNum" sz="quarter" idx="12"/>
          </p:nvPr>
        </p:nvSpPr>
        <p:spPr/>
        <p:txBody>
          <a:bodyPr/>
          <a:lstStyle/>
          <a:p>
            <a:fld id="{7857964D-D274-47FD-9A15-376DFE8DF902}" type="slidenum">
              <a:rPr lang="it-IT" smtClean="0"/>
              <a:t>43</a:t>
            </a:fld>
            <a:endParaRPr lang="it-IT"/>
          </a:p>
        </p:txBody>
      </p:sp>
    </p:spTree>
    <p:extLst>
      <p:ext uri="{BB962C8B-B14F-4D97-AF65-F5344CB8AC3E}">
        <p14:creationId xmlns:p14="http://schemas.microsoft.com/office/powerpoint/2010/main" val="169989562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B0E0E20-9343-4015-B03F-3AEB50865990}"/>
              </a:ext>
            </a:extLst>
          </p:cNvPr>
          <p:cNvSpPr>
            <a:spLocks noGrp="1"/>
          </p:cNvSpPr>
          <p:nvPr>
            <p:ph type="title"/>
          </p:nvPr>
        </p:nvSpPr>
        <p:spPr/>
        <p:txBody>
          <a:bodyPr/>
          <a:lstStyle/>
          <a:p>
            <a:r>
              <a:rPr lang="it-IT" dirty="0"/>
              <a:t>Continuità / discontinuità della procedura</a:t>
            </a:r>
          </a:p>
        </p:txBody>
      </p:sp>
      <p:sp>
        <p:nvSpPr>
          <p:cNvPr id="3" name="Segnaposto contenuto 2">
            <a:extLst>
              <a:ext uri="{FF2B5EF4-FFF2-40B4-BE49-F238E27FC236}">
                <a16:creationId xmlns:a16="http://schemas.microsoft.com/office/drawing/2014/main" id="{540E49C0-9463-4428-953C-AECD8258124A}"/>
              </a:ext>
            </a:extLst>
          </p:cNvPr>
          <p:cNvSpPr>
            <a:spLocks noGrp="1"/>
          </p:cNvSpPr>
          <p:nvPr>
            <p:ph idx="1"/>
          </p:nvPr>
        </p:nvSpPr>
        <p:spPr>
          <a:xfrm>
            <a:off x="838200" y="1825625"/>
            <a:ext cx="10515600" cy="3982051"/>
          </a:xfrm>
        </p:spPr>
        <p:txBody>
          <a:bodyPr>
            <a:normAutofit lnSpcReduction="10000"/>
          </a:bodyPr>
          <a:lstStyle/>
          <a:p>
            <a:r>
              <a:rPr lang="it-IT" dirty="0"/>
              <a:t>È legittimo, a patto che ciò sia esplicitato in fase di bando, che i soggetti selezionati per co-progettare siano per ciò stesso coloro che realizzano di fatto il servizio;</a:t>
            </a:r>
          </a:p>
          <a:p>
            <a:r>
              <a:rPr lang="it-IT" dirty="0"/>
              <a:t>Spesso leggi e regolamenti prevedono un’ulteriore selezione per gli esecutori del servizio solo nel caso non si consegua un accordo sul «chi fa cosa» tra i soggetti di TS che hanno partecipato alla co-progettazione;</a:t>
            </a:r>
          </a:p>
          <a:p>
            <a:r>
              <a:rPr lang="it-IT" i="1" dirty="0" err="1"/>
              <a:t>N.b.</a:t>
            </a:r>
            <a:r>
              <a:rPr lang="it-IT" i="1" dirty="0"/>
              <a:t>: diverso dalla co-programmazione fondata sulla 328/2000, dove la partecipazione al tavolo del piano di zona non può avere come esito diretto l’affidamento della gestione dei servizi</a:t>
            </a:r>
          </a:p>
          <a:p>
            <a:endParaRPr lang="it-IT" dirty="0"/>
          </a:p>
        </p:txBody>
      </p:sp>
      <p:sp>
        <p:nvSpPr>
          <p:cNvPr id="4" name="Segnaposto numero diapositiva 3">
            <a:extLst>
              <a:ext uri="{FF2B5EF4-FFF2-40B4-BE49-F238E27FC236}">
                <a16:creationId xmlns:a16="http://schemas.microsoft.com/office/drawing/2014/main" id="{4741CB6D-80A7-4D31-A4D4-825BF13FA540}"/>
              </a:ext>
            </a:extLst>
          </p:cNvPr>
          <p:cNvSpPr>
            <a:spLocks noGrp="1"/>
          </p:cNvSpPr>
          <p:nvPr>
            <p:ph type="sldNum" sz="quarter" idx="12"/>
          </p:nvPr>
        </p:nvSpPr>
        <p:spPr/>
        <p:txBody>
          <a:bodyPr/>
          <a:lstStyle/>
          <a:p>
            <a:fld id="{7857964D-D274-47FD-9A15-376DFE8DF902}" type="slidenum">
              <a:rPr lang="it-IT" smtClean="0"/>
              <a:t>44</a:t>
            </a:fld>
            <a:endParaRPr lang="it-IT"/>
          </a:p>
        </p:txBody>
      </p:sp>
    </p:spTree>
    <p:extLst>
      <p:ext uri="{BB962C8B-B14F-4D97-AF65-F5344CB8AC3E}">
        <p14:creationId xmlns:p14="http://schemas.microsoft.com/office/powerpoint/2010/main" val="166864311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25AF7C1-A279-4B69-B23E-09475F30BB5F}"/>
              </a:ext>
            </a:extLst>
          </p:cNvPr>
          <p:cNvSpPr>
            <a:spLocks noGrp="1"/>
          </p:cNvSpPr>
          <p:nvPr>
            <p:ph type="title"/>
          </p:nvPr>
        </p:nvSpPr>
        <p:spPr/>
        <p:txBody>
          <a:bodyPr/>
          <a:lstStyle/>
          <a:p>
            <a:r>
              <a:rPr lang="it-IT" dirty="0"/>
              <a:t>Esempio: Brescia</a:t>
            </a:r>
          </a:p>
        </p:txBody>
      </p:sp>
      <p:sp>
        <p:nvSpPr>
          <p:cNvPr id="3" name="Segnaposto contenuto 2">
            <a:extLst>
              <a:ext uri="{FF2B5EF4-FFF2-40B4-BE49-F238E27FC236}">
                <a16:creationId xmlns:a16="http://schemas.microsoft.com/office/drawing/2014/main" id="{C571D8A0-19B4-4360-810D-B9284E740A52}"/>
              </a:ext>
            </a:extLst>
          </p:cNvPr>
          <p:cNvSpPr>
            <a:spLocks noGrp="1"/>
          </p:cNvSpPr>
          <p:nvPr>
            <p:ph idx="1"/>
          </p:nvPr>
        </p:nvSpPr>
        <p:spPr>
          <a:xfrm>
            <a:off x="838200" y="1825625"/>
            <a:ext cx="10515600" cy="3035133"/>
          </a:xfrm>
        </p:spPr>
        <p:txBody>
          <a:bodyPr>
            <a:normAutofit/>
          </a:bodyPr>
          <a:lstStyle/>
          <a:p>
            <a:pPr marL="0" indent="0">
              <a:buNone/>
            </a:pPr>
            <a:r>
              <a:rPr lang="it-IT" dirty="0"/>
              <a:t>Bando di indizione di un’istruttoria pubblica finalizzata all’individuazione di soggetti del terzo settore disponibili alla </a:t>
            </a:r>
            <a:r>
              <a:rPr lang="it-IT" dirty="0">
                <a:highlight>
                  <a:srgbClr val="FFFF00"/>
                </a:highlight>
              </a:rPr>
              <a:t>coprogettazione e gestione </a:t>
            </a:r>
            <a:r>
              <a:rPr lang="it-IT" dirty="0"/>
              <a:t>del «servizio di sostegno alle famiglie con minori mediante interventi educativi integrati con le fasi valutative multidimensionali»</a:t>
            </a:r>
          </a:p>
        </p:txBody>
      </p:sp>
      <p:sp>
        <p:nvSpPr>
          <p:cNvPr id="4" name="CasellaDiTesto 3">
            <a:extLst>
              <a:ext uri="{FF2B5EF4-FFF2-40B4-BE49-F238E27FC236}">
                <a16:creationId xmlns:a16="http://schemas.microsoft.com/office/drawing/2014/main" id="{BEB122AE-3BBD-4409-9633-2D8974439DC4}"/>
              </a:ext>
            </a:extLst>
          </p:cNvPr>
          <p:cNvSpPr txBox="1"/>
          <p:nvPr/>
        </p:nvSpPr>
        <p:spPr>
          <a:xfrm>
            <a:off x="1678004" y="4199038"/>
            <a:ext cx="8835992" cy="1323439"/>
          </a:xfrm>
          <a:prstGeom prst="rect">
            <a:avLst/>
          </a:prstGeom>
          <a:noFill/>
        </p:spPr>
        <p:txBody>
          <a:bodyPr wrap="square" rtlCol="0">
            <a:spAutoFit/>
          </a:bodyPr>
          <a:lstStyle/>
          <a:p>
            <a:pPr marL="285750" indent="-285750">
              <a:buFont typeface="Arial" panose="020B0604020202020204" pitchFamily="34" charset="0"/>
              <a:buChar char="•"/>
            </a:pPr>
            <a:r>
              <a:rPr lang="it-IT" sz="2000" dirty="0">
                <a:solidFill>
                  <a:schemeClr val="accent1">
                    <a:lumMod val="50000"/>
                  </a:schemeClr>
                </a:solidFill>
              </a:rPr>
              <a:t>È una procedura ad evidenza pubblica</a:t>
            </a:r>
          </a:p>
          <a:p>
            <a:pPr marL="285750" indent="-285750">
              <a:buFont typeface="Arial" panose="020B0604020202020204" pitchFamily="34" charset="0"/>
              <a:buChar char="•"/>
            </a:pPr>
            <a:r>
              <a:rPr lang="it-IT" sz="2000" dirty="0">
                <a:solidFill>
                  <a:schemeClr val="accent1">
                    <a:lumMod val="50000"/>
                  </a:schemeClr>
                </a:solidFill>
              </a:rPr>
              <a:t>Nasce dalla volontà del Comune di dare risposta ad un problema che richiede soluzioni innovative</a:t>
            </a:r>
          </a:p>
          <a:p>
            <a:pPr marL="285750" indent="-285750">
              <a:buFont typeface="Arial" panose="020B0604020202020204" pitchFamily="34" charset="0"/>
              <a:buChar char="•"/>
            </a:pPr>
            <a:r>
              <a:rPr lang="it-IT" sz="2000" dirty="0">
                <a:solidFill>
                  <a:schemeClr val="accent1">
                    <a:lumMod val="50000"/>
                  </a:schemeClr>
                </a:solidFill>
              </a:rPr>
              <a:t>È basato sull’art. 7 del DPCM 30/3/2001 oltre che sulle normative regionali</a:t>
            </a:r>
          </a:p>
        </p:txBody>
      </p:sp>
      <p:sp>
        <p:nvSpPr>
          <p:cNvPr id="5" name="Segnaposto numero diapositiva 4">
            <a:extLst>
              <a:ext uri="{FF2B5EF4-FFF2-40B4-BE49-F238E27FC236}">
                <a16:creationId xmlns:a16="http://schemas.microsoft.com/office/drawing/2014/main" id="{C46A3B3B-5AF1-4534-BC0E-9EEE56EF2985}"/>
              </a:ext>
            </a:extLst>
          </p:cNvPr>
          <p:cNvSpPr>
            <a:spLocks noGrp="1"/>
          </p:cNvSpPr>
          <p:nvPr>
            <p:ph type="sldNum" sz="quarter" idx="12"/>
          </p:nvPr>
        </p:nvSpPr>
        <p:spPr/>
        <p:txBody>
          <a:bodyPr/>
          <a:lstStyle/>
          <a:p>
            <a:fld id="{7857964D-D274-47FD-9A15-376DFE8DF902}" type="slidenum">
              <a:rPr lang="it-IT" smtClean="0"/>
              <a:t>45</a:t>
            </a:fld>
            <a:endParaRPr lang="it-IT"/>
          </a:p>
        </p:txBody>
      </p:sp>
    </p:spTree>
    <p:extLst>
      <p:ext uri="{BB962C8B-B14F-4D97-AF65-F5344CB8AC3E}">
        <p14:creationId xmlns:p14="http://schemas.microsoft.com/office/powerpoint/2010/main" val="146991572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85603B9-3952-4B29-AE1C-8C2165AF2035}"/>
              </a:ext>
            </a:extLst>
          </p:cNvPr>
          <p:cNvSpPr>
            <a:spLocks noGrp="1"/>
          </p:cNvSpPr>
          <p:nvPr>
            <p:ph type="title"/>
          </p:nvPr>
        </p:nvSpPr>
        <p:spPr/>
        <p:txBody>
          <a:bodyPr/>
          <a:lstStyle/>
          <a:p>
            <a:r>
              <a:rPr lang="it-IT" dirty="0"/>
              <a:t>Brescia: le tre fasi. </a:t>
            </a:r>
          </a:p>
        </p:txBody>
      </p:sp>
      <p:sp>
        <p:nvSpPr>
          <p:cNvPr id="3" name="Segnaposto contenuto 2">
            <a:extLst>
              <a:ext uri="{FF2B5EF4-FFF2-40B4-BE49-F238E27FC236}">
                <a16:creationId xmlns:a16="http://schemas.microsoft.com/office/drawing/2014/main" id="{4C42685B-99F9-4D7E-83F7-B54D6D1918E8}"/>
              </a:ext>
            </a:extLst>
          </p:cNvPr>
          <p:cNvSpPr>
            <a:spLocks noGrp="1"/>
          </p:cNvSpPr>
          <p:nvPr>
            <p:ph idx="1"/>
          </p:nvPr>
        </p:nvSpPr>
        <p:spPr>
          <a:xfrm>
            <a:off x="838200" y="2297262"/>
            <a:ext cx="10515600" cy="1658721"/>
          </a:xfrm>
        </p:spPr>
        <p:txBody>
          <a:bodyPr>
            <a:normAutofit/>
          </a:bodyPr>
          <a:lstStyle/>
          <a:p>
            <a:r>
              <a:rPr lang="it-IT" dirty="0"/>
              <a:t>Fase A) individuazione dei partner</a:t>
            </a:r>
          </a:p>
          <a:p>
            <a:r>
              <a:rPr lang="it-IT" dirty="0"/>
              <a:t>Fase B) definizione del progetto definitivo</a:t>
            </a:r>
          </a:p>
          <a:p>
            <a:r>
              <a:rPr lang="it-IT" dirty="0"/>
              <a:t>Fase C) stipula della convenzione</a:t>
            </a:r>
          </a:p>
          <a:p>
            <a:endParaRPr lang="it-IT" dirty="0"/>
          </a:p>
        </p:txBody>
      </p:sp>
      <p:sp>
        <p:nvSpPr>
          <p:cNvPr id="4" name="Segnaposto numero diapositiva 3">
            <a:extLst>
              <a:ext uri="{FF2B5EF4-FFF2-40B4-BE49-F238E27FC236}">
                <a16:creationId xmlns:a16="http://schemas.microsoft.com/office/drawing/2014/main" id="{F12E99C8-3DC5-4954-B6D4-A30C64C8AD64}"/>
              </a:ext>
            </a:extLst>
          </p:cNvPr>
          <p:cNvSpPr>
            <a:spLocks noGrp="1"/>
          </p:cNvSpPr>
          <p:nvPr>
            <p:ph type="sldNum" sz="quarter" idx="12"/>
          </p:nvPr>
        </p:nvSpPr>
        <p:spPr/>
        <p:txBody>
          <a:bodyPr/>
          <a:lstStyle/>
          <a:p>
            <a:fld id="{7857964D-D274-47FD-9A15-376DFE8DF902}" type="slidenum">
              <a:rPr lang="it-IT" smtClean="0"/>
              <a:t>46</a:t>
            </a:fld>
            <a:endParaRPr lang="it-IT"/>
          </a:p>
        </p:txBody>
      </p:sp>
    </p:spTree>
    <p:extLst>
      <p:ext uri="{BB962C8B-B14F-4D97-AF65-F5344CB8AC3E}">
        <p14:creationId xmlns:p14="http://schemas.microsoft.com/office/powerpoint/2010/main" val="113952785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C6B4109-5539-4348-B6CF-624474458F52}"/>
              </a:ext>
            </a:extLst>
          </p:cNvPr>
          <p:cNvSpPr>
            <a:spLocks noGrp="1"/>
          </p:cNvSpPr>
          <p:nvPr>
            <p:ph type="title"/>
          </p:nvPr>
        </p:nvSpPr>
        <p:spPr/>
        <p:txBody>
          <a:bodyPr/>
          <a:lstStyle/>
          <a:p>
            <a:r>
              <a:rPr lang="it-IT" dirty="0"/>
              <a:t>Fase A) - Individuazione dei partner</a:t>
            </a:r>
          </a:p>
        </p:txBody>
      </p:sp>
      <p:sp>
        <p:nvSpPr>
          <p:cNvPr id="3" name="Segnaposto contenuto 2">
            <a:extLst>
              <a:ext uri="{FF2B5EF4-FFF2-40B4-BE49-F238E27FC236}">
                <a16:creationId xmlns:a16="http://schemas.microsoft.com/office/drawing/2014/main" id="{B9E5DF42-A8F1-4E01-A9BC-18B4DBE16159}"/>
              </a:ext>
            </a:extLst>
          </p:cNvPr>
          <p:cNvSpPr>
            <a:spLocks noGrp="1"/>
          </p:cNvSpPr>
          <p:nvPr>
            <p:ph idx="1"/>
          </p:nvPr>
        </p:nvSpPr>
        <p:spPr>
          <a:xfrm>
            <a:off x="838200" y="1517616"/>
            <a:ext cx="10515600" cy="4351338"/>
          </a:xfrm>
        </p:spPr>
        <p:txBody>
          <a:bodyPr/>
          <a:lstStyle/>
          <a:p>
            <a:r>
              <a:rPr lang="it-IT" dirty="0"/>
              <a:t>Pubblicazione del bando </a:t>
            </a:r>
          </a:p>
          <a:p>
            <a:r>
              <a:rPr lang="it-IT" dirty="0"/>
              <a:t>Verifica del dei requisiti di ordine generale e di idoneità professionali nonché della capacità economica/finanziaria;</a:t>
            </a:r>
          </a:p>
          <a:p>
            <a:r>
              <a:rPr lang="it-IT" dirty="0"/>
              <a:t>Valutazione, da parte di una commissione tecnica, delle proposte progettuali preliminari, con definizione di una soglia minima (70 su 100) per l’ammissione alla fase successiva</a:t>
            </a:r>
          </a:p>
          <a:p>
            <a:r>
              <a:rPr lang="it-IT" dirty="0"/>
              <a:t>Individuazione del soggetto o dei soggetti con cui si procederà alla fase B della procedura</a:t>
            </a:r>
          </a:p>
        </p:txBody>
      </p:sp>
      <p:sp>
        <p:nvSpPr>
          <p:cNvPr id="4" name="Segnaposto numero diapositiva 3">
            <a:extLst>
              <a:ext uri="{FF2B5EF4-FFF2-40B4-BE49-F238E27FC236}">
                <a16:creationId xmlns:a16="http://schemas.microsoft.com/office/drawing/2014/main" id="{BE4657F5-FDE9-4896-AA2C-692DB49EF78F}"/>
              </a:ext>
            </a:extLst>
          </p:cNvPr>
          <p:cNvSpPr>
            <a:spLocks noGrp="1"/>
          </p:cNvSpPr>
          <p:nvPr>
            <p:ph type="sldNum" sz="quarter" idx="12"/>
          </p:nvPr>
        </p:nvSpPr>
        <p:spPr/>
        <p:txBody>
          <a:bodyPr/>
          <a:lstStyle/>
          <a:p>
            <a:fld id="{7857964D-D274-47FD-9A15-376DFE8DF902}" type="slidenum">
              <a:rPr lang="it-IT" smtClean="0"/>
              <a:t>47</a:t>
            </a:fld>
            <a:endParaRPr lang="it-IT"/>
          </a:p>
        </p:txBody>
      </p:sp>
    </p:spTree>
    <p:extLst>
      <p:ext uri="{BB962C8B-B14F-4D97-AF65-F5344CB8AC3E}">
        <p14:creationId xmlns:p14="http://schemas.microsoft.com/office/powerpoint/2010/main" val="233861938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2E7685D-E0DD-4321-A292-22EB72E2FFBC}"/>
              </a:ext>
            </a:extLst>
          </p:cNvPr>
          <p:cNvSpPr>
            <a:spLocks noGrp="1"/>
          </p:cNvSpPr>
          <p:nvPr>
            <p:ph type="title"/>
          </p:nvPr>
        </p:nvSpPr>
        <p:spPr/>
        <p:txBody>
          <a:bodyPr/>
          <a:lstStyle/>
          <a:p>
            <a:r>
              <a:rPr lang="it-IT" dirty="0"/>
              <a:t>Fase B) definizione progetto definitivo</a:t>
            </a:r>
          </a:p>
        </p:txBody>
      </p:sp>
      <p:sp>
        <p:nvSpPr>
          <p:cNvPr id="4" name="CasellaDiTesto 3">
            <a:extLst>
              <a:ext uri="{FF2B5EF4-FFF2-40B4-BE49-F238E27FC236}">
                <a16:creationId xmlns:a16="http://schemas.microsoft.com/office/drawing/2014/main" id="{EDD8613E-F0CB-4A5A-B5BA-B8E6F41BC87F}"/>
              </a:ext>
            </a:extLst>
          </p:cNvPr>
          <p:cNvSpPr txBox="1"/>
          <p:nvPr/>
        </p:nvSpPr>
        <p:spPr>
          <a:xfrm>
            <a:off x="587138" y="2003323"/>
            <a:ext cx="4981074" cy="369332"/>
          </a:xfrm>
          <a:prstGeom prst="rect">
            <a:avLst/>
          </a:prstGeom>
          <a:noFill/>
          <a:ln>
            <a:solidFill>
              <a:schemeClr val="accent1">
                <a:lumMod val="60000"/>
                <a:lumOff val="40000"/>
              </a:schemeClr>
            </a:solidFill>
          </a:ln>
        </p:spPr>
        <p:txBody>
          <a:bodyPr wrap="square" rtlCol="0">
            <a:spAutoFit/>
          </a:bodyPr>
          <a:lstStyle/>
          <a:p>
            <a:pPr algn="ctr"/>
            <a:r>
              <a:rPr lang="it-IT" dirty="0"/>
              <a:t>Caso A: un solo soggetto partecipante</a:t>
            </a:r>
          </a:p>
        </p:txBody>
      </p:sp>
      <p:sp>
        <p:nvSpPr>
          <p:cNvPr id="5" name="CasellaDiTesto 4">
            <a:extLst>
              <a:ext uri="{FF2B5EF4-FFF2-40B4-BE49-F238E27FC236}">
                <a16:creationId xmlns:a16="http://schemas.microsoft.com/office/drawing/2014/main" id="{E110AC5B-2F8C-4520-8FC4-7B796C24CAD8}"/>
              </a:ext>
            </a:extLst>
          </p:cNvPr>
          <p:cNvSpPr txBox="1"/>
          <p:nvPr/>
        </p:nvSpPr>
        <p:spPr>
          <a:xfrm>
            <a:off x="6102416" y="2003323"/>
            <a:ext cx="5813660" cy="369332"/>
          </a:xfrm>
          <a:prstGeom prst="rect">
            <a:avLst/>
          </a:prstGeom>
          <a:noFill/>
          <a:ln>
            <a:solidFill>
              <a:schemeClr val="accent1">
                <a:lumMod val="60000"/>
                <a:lumOff val="40000"/>
              </a:schemeClr>
            </a:solidFill>
          </a:ln>
        </p:spPr>
        <p:txBody>
          <a:bodyPr wrap="square" rtlCol="0">
            <a:spAutoFit/>
          </a:bodyPr>
          <a:lstStyle/>
          <a:p>
            <a:pPr algn="ctr"/>
            <a:r>
              <a:rPr lang="it-IT" dirty="0"/>
              <a:t>Caso B: più soggetti partecipanti</a:t>
            </a:r>
          </a:p>
        </p:txBody>
      </p:sp>
      <p:sp>
        <p:nvSpPr>
          <p:cNvPr id="7" name="CasellaDiTesto 6">
            <a:extLst>
              <a:ext uri="{FF2B5EF4-FFF2-40B4-BE49-F238E27FC236}">
                <a16:creationId xmlns:a16="http://schemas.microsoft.com/office/drawing/2014/main" id="{66C2CD2D-6F44-4A16-B292-EB0E648F5AC5}"/>
              </a:ext>
            </a:extLst>
          </p:cNvPr>
          <p:cNvSpPr txBox="1"/>
          <p:nvPr/>
        </p:nvSpPr>
        <p:spPr>
          <a:xfrm>
            <a:off x="6102416" y="2816936"/>
            <a:ext cx="5813660" cy="923330"/>
          </a:xfrm>
          <a:prstGeom prst="rect">
            <a:avLst/>
          </a:prstGeom>
          <a:noFill/>
          <a:ln>
            <a:solidFill>
              <a:schemeClr val="accent1">
                <a:lumMod val="60000"/>
                <a:lumOff val="40000"/>
              </a:schemeClr>
            </a:solidFill>
          </a:ln>
        </p:spPr>
        <p:txBody>
          <a:bodyPr wrap="square" rtlCol="0">
            <a:spAutoFit/>
          </a:bodyPr>
          <a:lstStyle/>
          <a:p>
            <a:pPr algn="ctr"/>
            <a:r>
              <a:rPr lang="it-IT" dirty="0"/>
              <a:t>«Discussione critica» promossa dal Comune in cui i proponenti ammessi costruiscono un progetto unitario. Il Comune evidenzia gli aspetti più utili di ciascuna proposta</a:t>
            </a:r>
          </a:p>
        </p:txBody>
      </p:sp>
      <p:sp>
        <p:nvSpPr>
          <p:cNvPr id="10" name="CasellaDiTesto 9">
            <a:extLst>
              <a:ext uri="{FF2B5EF4-FFF2-40B4-BE49-F238E27FC236}">
                <a16:creationId xmlns:a16="http://schemas.microsoft.com/office/drawing/2014/main" id="{CF1F4356-6C7C-4420-B5B8-36C190B31F95}"/>
              </a:ext>
            </a:extLst>
          </p:cNvPr>
          <p:cNvSpPr txBox="1"/>
          <p:nvPr/>
        </p:nvSpPr>
        <p:spPr>
          <a:xfrm>
            <a:off x="6102416" y="4039252"/>
            <a:ext cx="2502568" cy="923330"/>
          </a:xfrm>
          <a:prstGeom prst="rect">
            <a:avLst/>
          </a:prstGeom>
          <a:noFill/>
          <a:ln>
            <a:solidFill>
              <a:schemeClr val="accent1">
                <a:lumMod val="60000"/>
                <a:lumOff val="40000"/>
              </a:schemeClr>
            </a:solidFill>
          </a:ln>
        </p:spPr>
        <p:txBody>
          <a:bodyPr wrap="square" rtlCol="0">
            <a:spAutoFit/>
          </a:bodyPr>
          <a:lstStyle/>
          <a:p>
            <a:pPr algn="ctr"/>
            <a:r>
              <a:rPr lang="it-IT" dirty="0"/>
              <a:t>Caso 1: </a:t>
            </a:r>
          </a:p>
          <a:p>
            <a:pPr algn="ctr"/>
            <a:r>
              <a:rPr lang="it-IT" dirty="0"/>
              <a:t>I partecipanti al tavolo trovano un accordo</a:t>
            </a:r>
          </a:p>
        </p:txBody>
      </p:sp>
      <p:sp>
        <p:nvSpPr>
          <p:cNvPr id="11" name="CasellaDiTesto 10">
            <a:extLst>
              <a:ext uri="{FF2B5EF4-FFF2-40B4-BE49-F238E27FC236}">
                <a16:creationId xmlns:a16="http://schemas.microsoft.com/office/drawing/2014/main" id="{5EFE560B-3A64-4A14-81A7-5BA349CFFD5F}"/>
              </a:ext>
            </a:extLst>
          </p:cNvPr>
          <p:cNvSpPr txBox="1"/>
          <p:nvPr/>
        </p:nvSpPr>
        <p:spPr>
          <a:xfrm>
            <a:off x="9413508" y="4056583"/>
            <a:ext cx="2502568" cy="923330"/>
          </a:xfrm>
          <a:prstGeom prst="rect">
            <a:avLst/>
          </a:prstGeom>
          <a:noFill/>
          <a:ln>
            <a:solidFill>
              <a:schemeClr val="accent1">
                <a:lumMod val="60000"/>
                <a:lumOff val="40000"/>
              </a:schemeClr>
            </a:solidFill>
          </a:ln>
        </p:spPr>
        <p:txBody>
          <a:bodyPr wrap="square" rtlCol="0">
            <a:spAutoFit/>
          </a:bodyPr>
          <a:lstStyle/>
          <a:p>
            <a:pPr algn="ctr"/>
            <a:r>
              <a:rPr lang="it-IT" dirty="0"/>
              <a:t>Caso 2: </a:t>
            </a:r>
          </a:p>
          <a:p>
            <a:pPr algn="ctr"/>
            <a:r>
              <a:rPr lang="it-IT" dirty="0"/>
              <a:t>I partecipanti al tavolo non trovano un accordo</a:t>
            </a:r>
          </a:p>
        </p:txBody>
      </p:sp>
      <p:sp>
        <p:nvSpPr>
          <p:cNvPr id="12" name="CasellaDiTesto 11">
            <a:extLst>
              <a:ext uri="{FF2B5EF4-FFF2-40B4-BE49-F238E27FC236}">
                <a16:creationId xmlns:a16="http://schemas.microsoft.com/office/drawing/2014/main" id="{8E2A786B-4D9A-4C00-83C3-36305C435C77}"/>
              </a:ext>
            </a:extLst>
          </p:cNvPr>
          <p:cNvSpPr txBox="1"/>
          <p:nvPr/>
        </p:nvSpPr>
        <p:spPr>
          <a:xfrm>
            <a:off x="6102416" y="5261568"/>
            <a:ext cx="2512192" cy="646331"/>
          </a:xfrm>
          <a:prstGeom prst="rect">
            <a:avLst/>
          </a:prstGeom>
          <a:noFill/>
          <a:ln>
            <a:solidFill>
              <a:schemeClr val="accent1">
                <a:lumMod val="60000"/>
                <a:lumOff val="40000"/>
              </a:schemeClr>
            </a:solidFill>
          </a:ln>
        </p:spPr>
        <p:txBody>
          <a:bodyPr wrap="square" rtlCol="0">
            <a:spAutoFit/>
          </a:bodyPr>
          <a:lstStyle/>
          <a:p>
            <a:pPr algn="ctr"/>
            <a:r>
              <a:rPr lang="it-IT" dirty="0"/>
              <a:t>Si lavora alla costruzione di una proposta unitaria</a:t>
            </a:r>
          </a:p>
        </p:txBody>
      </p:sp>
      <p:sp>
        <p:nvSpPr>
          <p:cNvPr id="13" name="CasellaDiTesto 12">
            <a:extLst>
              <a:ext uri="{FF2B5EF4-FFF2-40B4-BE49-F238E27FC236}">
                <a16:creationId xmlns:a16="http://schemas.microsoft.com/office/drawing/2014/main" id="{4967ACCA-FF81-4611-AE0D-B1B0B103C3CA}"/>
              </a:ext>
            </a:extLst>
          </p:cNvPr>
          <p:cNvSpPr txBox="1"/>
          <p:nvPr/>
        </p:nvSpPr>
        <p:spPr>
          <a:xfrm>
            <a:off x="9413509" y="5261568"/>
            <a:ext cx="2512192" cy="1477328"/>
          </a:xfrm>
          <a:prstGeom prst="rect">
            <a:avLst/>
          </a:prstGeom>
          <a:noFill/>
          <a:ln>
            <a:solidFill>
              <a:schemeClr val="accent1">
                <a:lumMod val="60000"/>
                <a:lumOff val="40000"/>
              </a:schemeClr>
            </a:solidFill>
          </a:ln>
        </p:spPr>
        <p:txBody>
          <a:bodyPr wrap="square" rtlCol="0">
            <a:spAutoFit/>
          </a:bodyPr>
          <a:lstStyle/>
          <a:p>
            <a:pPr algn="ctr"/>
            <a:r>
              <a:rPr lang="it-IT" dirty="0"/>
              <a:t>Il Comune prosegue la co-progettazione con il soggetto o i soggetti che hanno presentato la proposta migliore</a:t>
            </a:r>
          </a:p>
        </p:txBody>
      </p:sp>
      <p:cxnSp>
        <p:nvCxnSpPr>
          <p:cNvPr id="15" name="Connettore 2 14">
            <a:extLst>
              <a:ext uri="{FF2B5EF4-FFF2-40B4-BE49-F238E27FC236}">
                <a16:creationId xmlns:a16="http://schemas.microsoft.com/office/drawing/2014/main" id="{08E1C6D7-5B64-41CA-B15B-0D569C14AC06}"/>
              </a:ext>
            </a:extLst>
          </p:cNvPr>
          <p:cNvCxnSpPr>
            <a:cxnSpLocks/>
            <a:stCxn id="4" idx="2"/>
            <a:endCxn id="33" idx="0"/>
          </p:cNvCxnSpPr>
          <p:nvPr/>
        </p:nvCxnSpPr>
        <p:spPr>
          <a:xfrm>
            <a:off x="3077675" y="2372655"/>
            <a:ext cx="0" cy="4442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Connettore 2 16">
            <a:extLst>
              <a:ext uri="{FF2B5EF4-FFF2-40B4-BE49-F238E27FC236}">
                <a16:creationId xmlns:a16="http://schemas.microsoft.com/office/drawing/2014/main" id="{F4C292E3-CE6D-4D1D-B541-938A929C45AE}"/>
              </a:ext>
            </a:extLst>
          </p:cNvPr>
          <p:cNvCxnSpPr>
            <a:cxnSpLocks/>
            <a:stCxn id="5" idx="2"/>
            <a:endCxn id="7" idx="0"/>
          </p:cNvCxnSpPr>
          <p:nvPr/>
        </p:nvCxnSpPr>
        <p:spPr>
          <a:xfrm>
            <a:off x="9009246" y="2372655"/>
            <a:ext cx="0" cy="4442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Connettore 2 18">
            <a:extLst>
              <a:ext uri="{FF2B5EF4-FFF2-40B4-BE49-F238E27FC236}">
                <a16:creationId xmlns:a16="http://schemas.microsoft.com/office/drawing/2014/main" id="{90A171A5-F724-4196-80F5-AB47EE883DBB}"/>
              </a:ext>
            </a:extLst>
          </p:cNvPr>
          <p:cNvCxnSpPr>
            <a:stCxn id="7" idx="2"/>
            <a:endCxn id="11" idx="0"/>
          </p:cNvCxnSpPr>
          <p:nvPr/>
        </p:nvCxnSpPr>
        <p:spPr>
          <a:xfrm>
            <a:off x="9009246" y="3740266"/>
            <a:ext cx="1655546" cy="3163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Connettore 2 20">
            <a:extLst>
              <a:ext uri="{FF2B5EF4-FFF2-40B4-BE49-F238E27FC236}">
                <a16:creationId xmlns:a16="http://schemas.microsoft.com/office/drawing/2014/main" id="{75E737E6-6763-40BF-8447-483623CE0F3B}"/>
              </a:ext>
            </a:extLst>
          </p:cNvPr>
          <p:cNvCxnSpPr>
            <a:stCxn id="7" idx="2"/>
            <a:endCxn id="10" idx="0"/>
          </p:cNvCxnSpPr>
          <p:nvPr/>
        </p:nvCxnSpPr>
        <p:spPr>
          <a:xfrm flipH="1">
            <a:off x="7353700" y="3740266"/>
            <a:ext cx="1655546" cy="2989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Connettore 2 28">
            <a:extLst>
              <a:ext uri="{FF2B5EF4-FFF2-40B4-BE49-F238E27FC236}">
                <a16:creationId xmlns:a16="http://schemas.microsoft.com/office/drawing/2014/main" id="{BE00ADC9-5D0B-4A3D-938D-A8469AFDF2D1}"/>
              </a:ext>
            </a:extLst>
          </p:cNvPr>
          <p:cNvCxnSpPr>
            <a:stCxn id="11" idx="2"/>
            <a:endCxn id="13" idx="0"/>
          </p:cNvCxnSpPr>
          <p:nvPr/>
        </p:nvCxnSpPr>
        <p:spPr>
          <a:xfrm>
            <a:off x="10664792" y="4979913"/>
            <a:ext cx="4813" cy="2816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Connettore 2 30">
            <a:extLst>
              <a:ext uri="{FF2B5EF4-FFF2-40B4-BE49-F238E27FC236}">
                <a16:creationId xmlns:a16="http://schemas.microsoft.com/office/drawing/2014/main" id="{D4E1CEC1-D3B3-447B-9E5D-AB47F2E0EE22}"/>
              </a:ext>
            </a:extLst>
          </p:cNvPr>
          <p:cNvCxnSpPr>
            <a:stCxn id="10" idx="2"/>
            <a:endCxn id="12" idx="0"/>
          </p:cNvCxnSpPr>
          <p:nvPr/>
        </p:nvCxnSpPr>
        <p:spPr>
          <a:xfrm>
            <a:off x="7353700" y="4962582"/>
            <a:ext cx="4812" cy="2989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3" name="CasellaDiTesto 32">
            <a:extLst>
              <a:ext uri="{FF2B5EF4-FFF2-40B4-BE49-F238E27FC236}">
                <a16:creationId xmlns:a16="http://schemas.microsoft.com/office/drawing/2014/main" id="{E2758E10-EF10-4607-AAC6-B7182CEBEBE6}"/>
              </a:ext>
            </a:extLst>
          </p:cNvPr>
          <p:cNvSpPr txBox="1"/>
          <p:nvPr/>
        </p:nvSpPr>
        <p:spPr>
          <a:xfrm>
            <a:off x="587138" y="2816935"/>
            <a:ext cx="4981074" cy="923330"/>
          </a:xfrm>
          <a:prstGeom prst="rect">
            <a:avLst/>
          </a:prstGeom>
          <a:noFill/>
          <a:ln>
            <a:solidFill>
              <a:schemeClr val="accent1">
                <a:lumMod val="60000"/>
                <a:lumOff val="40000"/>
              </a:schemeClr>
            </a:solidFill>
          </a:ln>
        </p:spPr>
        <p:txBody>
          <a:bodyPr wrap="square" rtlCol="0">
            <a:spAutoFit/>
          </a:bodyPr>
          <a:lstStyle/>
          <a:p>
            <a:pPr algn="ctr"/>
            <a:r>
              <a:rPr lang="it-IT" dirty="0"/>
              <a:t>«Discussione critica» tra soggetto e amministrazione per pervenire a progetto definitivo</a:t>
            </a:r>
          </a:p>
        </p:txBody>
      </p:sp>
      <p:sp>
        <p:nvSpPr>
          <p:cNvPr id="40" name="CasellaDiTesto 39">
            <a:extLst>
              <a:ext uri="{FF2B5EF4-FFF2-40B4-BE49-F238E27FC236}">
                <a16:creationId xmlns:a16="http://schemas.microsoft.com/office/drawing/2014/main" id="{401A9FE7-3FB6-42DC-AABF-C3F76FE45099}"/>
              </a:ext>
            </a:extLst>
          </p:cNvPr>
          <p:cNvSpPr txBox="1"/>
          <p:nvPr/>
        </p:nvSpPr>
        <p:spPr>
          <a:xfrm>
            <a:off x="601578" y="4146973"/>
            <a:ext cx="4981075" cy="2308324"/>
          </a:xfrm>
          <a:prstGeom prst="rect">
            <a:avLst/>
          </a:prstGeom>
          <a:noFill/>
          <a:ln>
            <a:solidFill>
              <a:srgbClr val="0070C0"/>
            </a:solidFill>
          </a:ln>
        </p:spPr>
        <p:txBody>
          <a:bodyPr wrap="square" rtlCol="0">
            <a:spAutoFit/>
          </a:bodyPr>
          <a:lstStyle/>
          <a:p>
            <a:r>
              <a:rPr lang="it-IT" dirty="0">
                <a:solidFill>
                  <a:srgbClr val="FF0000"/>
                </a:solidFill>
              </a:rPr>
              <a:t>Quindi:</a:t>
            </a:r>
          </a:p>
          <a:p>
            <a:pPr marL="457200" indent="-457200">
              <a:buAutoNum type="arabicParenR"/>
            </a:pPr>
            <a:r>
              <a:rPr lang="it-IT" dirty="0">
                <a:solidFill>
                  <a:srgbClr val="FF0000"/>
                </a:solidFill>
              </a:rPr>
              <a:t>Non si seleziona chi gestisce un servizio, ma chi è chiamato a lavorare, insieme al Comune, per definire e poi realizzare il servizio</a:t>
            </a:r>
          </a:p>
          <a:p>
            <a:pPr marL="457200" indent="-457200">
              <a:buAutoNum type="arabicParenR"/>
            </a:pPr>
            <a:r>
              <a:rPr lang="it-IT" dirty="0">
                <a:solidFill>
                  <a:srgbClr val="FF0000"/>
                </a:solidFill>
              </a:rPr>
              <a:t>Non vi è un singolo soggetto vincitore, ma un gruppo di soggetti ammessi al lavoro di </a:t>
            </a:r>
            <a:r>
              <a:rPr lang="it-IT" dirty="0" err="1">
                <a:solidFill>
                  <a:srgbClr val="FF0000"/>
                </a:solidFill>
              </a:rPr>
              <a:t>coprogettazione</a:t>
            </a:r>
            <a:r>
              <a:rPr lang="it-IT" dirty="0">
                <a:solidFill>
                  <a:srgbClr val="FF0000"/>
                </a:solidFill>
              </a:rPr>
              <a:t> dal quale scaturiranno anche alla fine le scelte di gestione</a:t>
            </a:r>
          </a:p>
        </p:txBody>
      </p:sp>
      <p:sp>
        <p:nvSpPr>
          <p:cNvPr id="3" name="Segnaposto numero diapositiva 2">
            <a:extLst>
              <a:ext uri="{FF2B5EF4-FFF2-40B4-BE49-F238E27FC236}">
                <a16:creationId xmlns:a16="http://schemas.microsoft.com/office/drawing/2014/main" id="{C9403C2E-1A65-4209-8E14-540362EE1633}"/>
              </a:ext>
            </a:extLst>
          </p:cNvPr>
          <p:cNvSpPr>
            <a:spLocks noGrp="1"/>
          </p:cNvSpPr>
          <p:nvPr>
            <p:ph type="sldNum" sz="quarter" idx="12"/>
          </p:nvPr>
        </p:nvSpPr>
        <p:spPr/>
        <p:txBody>
          <a:bodyPr/>
          <a:lstStyle/>
          <a:p>
            <a:fld id="{7857964D-D274-47FD-9A15-376DFE8DF902}" type="slidenum">
              <a:rPr lang="it-IT" smtClean="0"/>
              <a:t>48</a:t>
            </a:fld>
            <a:endParaRPr lang="it-IT"/>
          </a:p>
        </p:txBody>
      </p:sp>
    </p:spTree>
    <p:extLst>
      <p:ext uri="{BB962C8B-B14F-4D97-AF65-F5344CB8AC3E}">
        <p14:creationId xmlns:p14="http://schemas.microsoft.com/office/powerpoint/2010/main" val="306197405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3A19939-52A6-4C77-AE6E-DE780CEE428F}"/>
              </a:ext>
            </a:extLst>
          </p:cNvPr>
          <p:cNvSpPr>
            <a:spLocks noGrp="1"/>
          </p:cNvSpPr>
          <p:nvPr>
            <p:ph type="title"/>
          </p:nvPr>
        </p:nvSpPr>
        <p:spPr/>
        <p:txBody>
          <a:bodyPr/>
          <a:lstStyle/>
          <a:p>
            <a:r>
              <a:rPr lang="it-IT" dirty="0"/>
              <a:t>Fase B – La «discussione critica»</a:t>
            </a:r>
          </a:p>
        </p:txBody>
      </p:sp>
      <p:sp>
        <p:nvSpPr>
          <p:cNvPr id="3" name="Segnaposto contenuto 2">
            <a:extLst>
              <a:ext uri="{FF2B5EF4-FFF2-40B4-BE49-F238E27FC236}">
                <a16:creationId xmlns:a16="http://schemas.microsoft.com/office/drawing/2014/main" id="{0505B053-709C-4D02-95AA-9A947B969F0F}"/>
              </a:ext>
            </a:extLst>
          </p:cNvPr>
          <p:cNvSpPr>
            <a:spLocks noGrp="1"/>
          </p:cNvSpPr>
          <p:nvPr>
            <p:ph idx="1"/>
          </p:nvPr>
        </p:nvSpPr>
        <p:spPr/>
        <p:txBody>
          <a:bodyPr/>
          <a:lstStyle/>
          <a:p>
            <a:r>
              <a:rPr lang="it-IT" dirty="0"/>
              <a:t>Rappresentanti del Comune e degli enti selezionali lavorano alla costruzione del progetto definitivo</a:t>
            </a:r>
          </a:p>
          <a:p>
            <a:r>
              <a:rPr lang="it-IT" dirty="0"/>
              <a:t>Non possono essere alterati in questa fase gli elementi essenziali del bando, sulla base dei quali i soggetti di terzo settore hanno valutato se partecipare alla procedura o meno</a:t>
            </a:r>
          </a:p>
          <a:p>
            <a:r>
              <a:rPr lang="it-IT" dirty="0"/>
              <a:t>Va salvaguardata la rispondenza agli obiettivi definiti nel bando</a:t>
            </a:r>
          </a:p>
          <a:p>
            <a:r>
              <a:rPr lang="it-IT" dirty="0"/>
              <a:t>Si discutono le prestazioni e l’allocazione delle risorse, fermi restando i parametri di costo indicati dai partecipanti nell’offerta economica</a:t>
            </a:r>
          </a:p>
        </p:txBody>
      </p:sp>
      <p:sp>
        <p:nvSpPr>
          <p:cNvPr id="4" name="CasellaDiTesto 3">
            <a:extLst>
              <a:ext uri="{FF2B5EF4-FFF2-40B4-BE49-F238E27FC236}">
                <a16:creationId xmlns:a16="http://schemas.microsoft.com/office/drawing/2014/main" id="{D7C5C37A-443F-4F3B-86BC-963A64E333C5}"/>
              </a:ext>
            </a:extLst>
          </p:cNvPr>
          <p:cNvSpPr txBox="1"/>
          <p:nvPr/>
        </p:nvSpPr>
        <p:spPr>
          <a:xfrm>
            <a:off x="4398746" y="5823020"/>
            <a:ext cx="6169793" cy="707886"/>
          </a:xfrm>
          <a:prstGeom prst="rect">
            <a:avLst/>
          </a:prstGeom>
          <a:noFill/>
          <a:ln>
            <a:solidFill>
              <a:srgbClr val="0070C0"/>
            </a:solidFill>
          </a:ln>
        </p:spPr>
        <p:txBody>
          <a:bodyPr wrap="square" rtlCol="0">
            <a:spAutoFit/>
          </a:bodyPr>
          <a:lstStyle/>
          <a:p>
            <a:r>
              <a:rPr lang="it-IT" sz="2000" dirty="0" err="1">
                <a:solidFill>
                  <a:srgbClr val="FF0000"/>
                </a:solidFill>
              </a:rPr>
              <a:t>n.b.</a:t>
            </a:r>
            <a:r>
              <a:rPr lang="it-IT" sz="2000" dirty="0">
                <a:solidFill>
                  <a:srgbClr val="FF0000"/>
                </a:solidFill>
              </a:rPr>
              <a:t>: la fase a) e la fase b) non danno luogo a corrispettivi a vantaggio degli enti di terzo settore che vi partecipano</a:t>
            </a:r>
          </a:p>
        </p:txBody>
      </p:sp>
      <p:sp>
        <p:nvSpPr>
          <p:cNvPr id="5" name="Segnaposto numero diapositiva 4">
            <a:extLst>
              <a:ext uri="{FF2B5EF4-FFF2-40B4-BE49-F238E27FC236}">
                <a16:creationId xmlns:a16="http://schemas.microsoft.com/office/drawing/2014/main" id="{908B4E5B-6B8B-4D13-81F8-C838233E8A75}"/>
              </a:ext>
            </a:extLst>
          </p:cNvPr>
          <p:cNvSpPr>
            <a:spLocks noGrp="1"/>
          </p:cNvSpPr>
          <p:nvPr>
            <p:ph type="sldNum" sz="quarter" idx="12"/>
          </p:nvPr>
        </p:nvSpPr>
        <p:spPr/>
        <p:txBody>
          <a:bodyPr/>
          <a:lstStyle/>
          <a:p>
            <a:fld id="{7857964D-D274-47FD-9A15-376DFE8DF902}" type="slidenum">
              <a:rPr lang="it-IT" smtClean="0"/>
              <a:t>49</a:t>
            </a:fld>
            <a:endParaRPr lang="it-IT"/>
          </a:p>
        </p:txBody>
      </p:sp>
    </p:spTree>
    <p:extLst>
      <p:ext uri="{BB962C8B-B14F-4D97-AF65-F5344CB8AC3E}">
        <p14:creationId xmlns:p14="http://schemas.microsoft.com/office/powerpoint/2010/main" val="2796786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FD8D370-8E8E-4907-897D-C4BB3FD86B05}"/>
              </a:ext>
            </a:extLst>
          </p:cNvPr>
          <p:cNvSpPr>
            <a:spLocks noGrp="1"/>
          </p:cNvSpPr>
          <p:nvPr>
            <p:ph type="title"/>
          </p:nvPr>
        </p:nvSpPr>
        <p:spPr/>
        <p:txBody>
          <a:bodyPr/>
          <a:lstStyle/>
          <a:p>
            <a:r>
              <a:rPr lang="it-IT" dirty="0"/>
              <a:t>Competizione</a:t>
            </a:r>
          </a:p>
        </p:txBody>
      </p:sp>
      <p:sp>
        <p:nvSpPr>
          <p:cNvPr id="3" name="Segnaposto contenuto 2">
            <a:extLst>
              <a:ext uri="{FF2B5EF4-FFF2-40B4-BE49-F238E27FC236}">
                <a16:creationId xmlns:a16="http://schemas.microsoft.com/office/drawing/2014/main" id="{7336F7DF-1E8A-4878-BF38-B593A039DDAA}"/>
              </a:ext>
            </a:extLst>
          </p:cNvPr>
          <p:cNvSpPr>
            <a:spLocks noGrp="1"/>
          </p:cNvSpPr>
          <p:nvPr>
            <p:ph idx="1"/>
          </p:nvPr>
        </p:nvSpPr>
        <p:spPr>
          <a:xfrm>
            <a:off x="838200" y="1593909"/>
            <a:ext cx="10931554" cy="4395000"/>
          </a:xfrm>
        </p:spPr>
        <p:txBody>
          <a:bodyPr>
            <a:normAutofit fontScale="92500" lnSpcReduction="10000"/>
          </a:bodyPr>
          <a:lstStyle/>
          <a:p>
            <a:pPr marL="0" indent="0">
              <a:buNone/>
            </a:pPr>
            <a:r>
              <a:rPr lang="it-IT" sz="2400" dirty="0"/>
              <a:t>Generalmente si considera che questi principi vengono realizzati attraverso strumenti di competizione e cioè:</a:t>
            </a:r>
          </a:p>
          <a:p>
            <a:r>
              <a:rPr lang="it-IT" sz="2400" dirty="0"/>
              <a:t>Competizione / concorrenza tra potenziali prestatori di un servizio, nell’ipotesi che ciò selezioni il </a:t>
            </a:r>
          </a:p>
          <a:p>
            <a:pPr lvl="1"/>
            <a:r>
              <a:rPr lang="it-IT" sz="2000" dirty="0"/>
              <a:t>servizio più conveniente</a:t>
            </a:r>
          </a:p>
          <a:p>
            <a:pPr lvl="1"/>
            <a:r>
              <a:rPr lang="it-IT" sz="2000" dirty="0"/>
              <a:t>dia a tutte le imprese la possibilità di accedere al mercato</a:t>
            </a:r>
          </a:p>
          <a:p>
            <a:r>
              <a:rPr lang="it-IT" sz="2400" dirty="0"/>
              <a:t>Rapporto di </a:t>
            </a:r>
            <a:r>
              <a:rPr lang="it-IT" sz="2400" dirty="0" err="1"/>
              <a:t>controinteresse</a:t>
            </a:r>
            <a:r>
              <a:rPr lang="it-IT" sz="2400" dirty="0"/>
              <a:t> – nella correttezza e lealtà - tra amministrazione e soggetti privati potenziali prestatori di un servizio (PA realizza e garantisce il beneficio pubblico, prestatori perseguono legittimi interessi privati)</a:t>
            </a:r>
          </a:p>
          <a:p>
            <a:pPr marL="0" indent="0" algn="ctr">
              <a:buNone/>
            </a:pPr>
            <a:r>
              <a:rPr lang="it-IT" sz="2400" b="1" dirty="0">
                <a:solidFill>
                  <a:srgbClr val="FF0000"/>
                </a:solidFill>
              </a:rPr>
              <a:t>Ma…</a:t>
            </a:r>
          </a:p>
          <a:p>
            <a:r>
              <a:rPr lang="it-IT" sz="2400" dirty="0"/>
              <a:t>Non vi è necessariamente un legame tra i principi generali e principio di competizione. La competizione è solo una della strade, non sempre la più adeguata per realizzare i principi generali cui la PA deve ispirarsi</a:t>
            </a:r>
          </a:p>
          <a:p>
            <a:endParaRPr lang="it-IT" sz="2400" dirty="0"/>
          </a:p>
        </p:txBody>
      </p:sp>
      <p:sp>
        <p:nvSpPr>
          <p:cNvPr id="4" name="Segnaposto numero diapositiva 3">
            <a:extLst>
              <a:ext uri="{FF2B5EF4-FFF2-40B4-BE49-F238E27FC236}">
                <a16:creationId xmlns:a16="http://schemas.microsoft.com/office/drawing/2014/main" id="{AE2FF557-20DB-497F-8806-644085E460CA}"/>
              </a:ext>
            </a:extLst>
          </p:cNvPr>
          <p:cNvSpPr>
            <a:spLocks noGrp="1"/>
          </p:cNvSpPr>
          <p:nvPr>
            <p:ph type="sldNum" sz="quarter" idx="12"/>
          </p:nvPr>
        </p:nvSpPr>
        <p:spPr/>
        <p:txBody>
          <a:bodyPr/>
          <a:lstStyle/>
          <a:p>
            <a:fld id="{7857964D-D274-47FD-9A15-376DFE8DF902}" type="slidenum">
              <a:rPr lang="it-IT" smtClean="0"/>
              <a:t>5</a:t>
            </a:fld>
            <a:endParaRPr lang="it-IT"/>
          </a:p>
        </p:txBody>
      </p:sp>
    </p:spTree>
    <p:extLst>
      <p:ext uri="{BB962C8B-B14F-4D97-AF65-F5344CB8AC3E}">
        <p14:creationId xmlns:p14="http://schemas.microsoft.com/office/powerpoint/2010/main" val="364044855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710485-665F-4DAD-9F88-2A148482C6D6}"/>
              </a:ext>
            </a:extLst>
          </p:cNvPr>
          <p:cNvSpPr>
            <a:spLocks noGrp="1"/>
          </p:cNvSpPr>
          <p:nvPr>
            <p:ph type="title"/>
          </p:nvPr>
        </p:nvSpPr>
        <p:spPr/>
        <p:txBody>
          <a:bodyPr/>
          <a:lstStyle/>
          <a:p>
            <a:r>
              <a:rPr lang="it-IT" dirty="0"/>
              <a:t>Fase C) Convenzione</a:t>
            </a:r>
          </a:p>
        </p:txBody>
      </p:sp>
      <p:sp>
        <p:nvSpPr>
          <p:cNvPr id="4" name="CasellaDiTesto 3">
            <a:extLst>
              <a:ext uri="{FF2B5EF4-FFF2-40B4-BE49-F238E27FC236}">
                <a16:creationId xmlns:a16="http://schemas.microsoft.com/office/drawing/2014/main" id="{773E9B0E-51D8-4088-9080-779CBD3BFE0D}"/>
              </a:ext>
            </a:extLst>
          </p:cNvPr>
          <p:cNvSpPr txBox="1"/>
          <p:nvPr/>
        </p:nvSpPr>
        <p:spPr>
          <a:xfrm>
            <a:off x="818146" y="1624381"/>
            <a:ext cx="4437247" cy="646331"/>
          </a:xfrm>
          <a:prstGeom prst="rect">
            <a:avLst/>
          </a:prstGeom>
          <a:noFill/>
          <a:ln>
            <a:solidFill>
              <a:schemeClr val="accent1">
                <a:lumMod val="60000"/>
                <a:lumOff val="40000"/>
              </a:schemeClr>
            </a:solidFill>
          </a:ln>
        </p:spPr>
        <p:txBody>
          <a:bodyPr wrap="square" rtlCol="0">
            <a:spAutoFit/>
          </a:bodyPr>
          <a:lstStyle/>
          <a:p>
            <a:pPr algn="ctr"/>
            <a:r>
              <a:rPr lang="it-IT" dirty="0"/>
              <a:t>Progetto definitivo non risponde ai principi di sostenibilità e innovatività</a:t>
            </a:r>
          </a:p>
        </p:txBody>
      </p:sp>
      <p:sp>
        <p:nvSpPr>
          <p:cNvPr id="5" name="CasellaDiTesto 4">
            <a:extLst>
              <a:ext uri="{FF2B5EF4-FFF2-40B4-BE49-F238E27FC236}">
                <a16:creationId xmlns:a16="http://schemas.microsoft.com/office/drawing/2014/main" id="{92332F67-5196-41DC-AA5E-E1E07D4637CA}"/>
              </a:ext>
            </a:extLst>
          </p:cNvPr>
          <p:cNvSpPr txBox="1"/>
          <p:nvPr/>
        </p:nvSpPr>
        <p:spPr>
          <a:xfrm>
            <a:off x="6092790" y="1624380"/>
            <a:ext cx="4437247" cy="369332"/>
          </a:xfrm>
          <a:prstGeom prst="rect">
            <a:avLst/>
          </a:prstGeom>
          <a:noFill/>
          <a:ln>
            <a:solidFill>
              <a:schemeClr val="accent1">
                <a:lumMod val="60000"/>
                <a:lumOff val="40000"/>
              </a:schemeClr>
            </a:solidFill>
          </a:ln>
        </p:spPr>
        <p:txBody>
          <a:bodyPr wrap="square" rtlCol="0">
            <a:spAutoFit/>
          </a:bodyPr>
          <a:lstStyle/>
          <a:p>
            <a:pPr algn="ctr"/>
            <a:r>
              <a:rPr lang="it-IT" dirty="0"/>
              <a:t>Il progetto definitivo è soddisfacente</a:t>
            </a:r>
          </a:p>
        </p:txBody>
      </p:sp>
      <p:sp>
        <p:nvSpPr>
          <p:cNvPr id="6" name="CasellaDiTesto 5">
            <a:extLst>
              <a:ext uri="{FF2B5EF4-FFF2-40B4-BE49-F238E27FC236}">
                <a16:creationId xmlns:a16="http://schemas.microsoft.com/office/drawing/2014/main" id="{2AD2A92F-0B40-42B8-BC36-1E9A0E1F2041}"/>
              </a:ext>
            </a:extLst>
          </p:cNvPr>
          <p:cNvSpPr txBox="1"/>
          <p:nvPr/>
        </p:nvSpPr>
        <p:spPr>
          <a:xfrm>
            <a:off x="6092790" y="2437993"/>
            <a:ext cx="4437248" cy="1200329"/>
          </a:xfrm>
          <a:prstGeom prst="rect">
            <a:avLst/>
          </a:prstGeom>
          <a:noFill/>
          <a:ln>
            <a:solidFill>
              <a:schemeClr val="accent1">
                <a:lumMod val="60000"/>
                <a:lumOff val="40000"/>
              </a:schemeClr>
            </a:solidFill>
          </a:ln>
        </p:spPr>
        <p:txBody>
          <a:bodyPr wrap="square" rtlCol="0">
            <a:spAutoFit/>
          </a:bodyPr>
          <a:lstStyle/>
          <a:p>
            <a:pPr marL="285750" indent="-285750">
              <a:buFont typeface="Arial" panose="020B0604020202020204" pitchFamily="34" charset="0"/>
              <a:buChar char="•"/>
            </a:pPr>
            <a:r>
              <a:rPr lang="it-IT" dirty="0"/>
              <a:t>I soggetti coinvolti formalizzano i rapporti reciproci (RTI, consorzio o altro)</a:t>
            </a:r>
          </a:p>
          <a:p>
            <a:pPr marL="285750" indent="-285750">
              <a:buFont typeface="Arial" panose="020B0604020202020204" pitchFamily="34" charset="0"/>
              <a:buChar char="•"/>
            </a:pPr>
            <a:r>
              <a:rPr lang="it-IT" dirty="0"/>
              <a:t>I soggetti coinvolti individuano un capofila</a:t>
            </a:r>
          </a:p>
          <a:p>
            <a:pPr marL="285750" indent="-285750">
              <a:buFont typeface="Arial" panose="020B0604020202020204" pitchFamily="34" charset="0"/>
              <a:buChar char="•"/>
            </a:pPr>
            <a:r>
              <a:rPr lang="it-IT" dirty="0"/>
              <a:t>Si perviene alla stipula della convenzione</a:t>
            </a:r>
          </a:p>
        </p:txBody>
      </p:sp>
      <p:cxnSp>
        <p:nvCxnSpPr>
          <p:cNvPr id="11" name="Connettore 2 10">
            <a:extLst>
              <a:ext uri="{FF2B5EF4-FFF2-40B4-BE49-F238E27FC236}">
                <a16:creationId xmlns:a16="http://schemas.microsoft.com/office/drawing/2014/main" id="{08CE8624-79D9-4A43-9359-A3C6F7347283}"/>
              </a:ext>
            </a:extLst>
          </p:cNvPr>
          <p:cNvCxnSpPr>
            <a:cxnSpLocks/>
            <a:stCxn id="4" idx="2"/>
            <a:endCxn id="17" idx="0"/>
          </p:cNvCxnSpPr>
          <p:nvPr/>
        </p:nvCxnSpPr>
        <p:spPr>
          <a:xfrm>
            <a:off x="3036770" y="2270712"/>
            <a:ext cx="0" cy="99827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Connettore 2 11">
            <a:extLst>
              <a:ext uri="{FF2B5EF4-FFF2-40B4-BE49-F238E27FC236}">
                <a16:creationId xmlns:a16="http://schemas.microsoft.com/office/drawing/2014/main" id="{AAB3D776-6456-497C-84B8-10597943C363}"/>
              </a:ext>
            </a:extLst>
          </p:cNvPr>
          <p:cNvCxnSpPr>
            <a:cxnSpLocks/>
            <a:stCxn id="5" idx="2"/>
            <a:endCxn id="6" idx="0"/>
          </p:cNvCxnSpPr>
          <p:nvPr/>
        </p:nvCxnSpPr>
        <p:spPr>
          <a:xfrm>
            <a:off x="8311414" y="1993712"/>
            <a:ext cx="0" cy="4442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CasellaDiTesto 16">
            <a:extLst>
              <a:ext uri="{FF2B5EF4-FFF2-40B4-BE49-F238E27FC236}">
                <a16:creationId xmlns:a16="http://schemas.microsoft.com/office/drawing/2014/main" id="{A307E8BC-49F7-4026-80F2-76C1B19F2592}"/>
              </a:ext>
            </a:extLst>
          </p:cNvPr>
          <p:cNvSpPr txBox="1"/>
          <p:nvPr/>
        </p:nvSpPr>
        <p:spPr>
          <a:xfrm>
            <a:off x="818146" y="3268990"/>
            <a:ext cx="4437247" cy="369332"/>
          </a:xfrm>
          <a:prstGeom prst="rect">
            <a:avLst/>
          </a:prstGeom>
          <a:noFill/>
          <a:ln>
            <a:solidFill>
              <a:schemeClr val="accent1">
                <a:lumMod val="60000"/>
                <a:lumOff val="40000"/>
              </a:schemeClr>
            </a:solidFill>
          </a:ln>
        </p:spPr>
        <p:txBody>
          <a:bodyPr wrap="square" rtlCol="0">
            <a:spAutoFit/>
          </a:bodyPr>
          <a:lstStyle/>
          <a:p>
            <a:pPr algn="ctr"/>
            <a:r>
              <a:rPr lang="it-IT" dirty="0"/>
              <a:t>Il Comune ha facoltà di revocare la procedura</a:t>
            </a:r>
          </a:p>
        </p:txBody>
      </p:sp>
      <p:sp>
        <p:nvSpPr>
          <p:cNvPr id="21" name="CasellaDiTesto 20">
            <a:extLst>
              <a:ext uri="{FF2B5EF4-FFF2-40B4-BE49-F238E27FC236}">
                <a16:creationId xmlns:a16="http://schemas.microsoft.com/office/drawing/2014/main" id="{4E9814D2-25C3-4417-8EEF-AA1D22AB15AD}"/>
              </a:ext>
            </a:extLst>
          </p:cNvPr>
          <p:cNvSpPr txBox="1"/>
          <p:nvPr/>
        </p:nvSpPr>
        <p:spPr>
          <a:xfrm>
            <a:off x="818146" y="4089832"/>
            <a:ext cx="10836298" cy="1569660"/>
          </a:xfrm>
          <a:prstGeom prst="rect">
            <a:avLst/>
          </a:prstGeom>
          <a:noFill/>
          <a:ln>
            <a:solidFill>
              <a:srgbClr val="0070C0"/>
            </a:solidFill>
          </a:ln>
        </p:spPr>
        <p:txBody>
          <a:bodyPr wrap="square" rtlCol="0">
            <a:spAutoFit/>
          </a:bodyPr>
          <a:lstStyle/>
          <a:p>
            <a:r>
              <a:rPr lang="it-IT" sz="2400" b="1" dirty="0">
                <a:solidFill>
                  <a:srgbClr val="FF0000"/>
                </a:solidFill>
              </a:rPr>
              <a:t>Cosa è accaduto?</a:t>
            </a:r>
          </a:p>
          <a:p>
            <a:r>
              <a:rPr lang="it-IT" sz="2400" dirty="0">
                <a:solidFill>
                  <a:srgbClr val="FF0000"/>
                </a:solidFill>
              </a:rPr>
              <a:t>I soggetti ammessi hanno avviato una collaborazione reciproca e con il Comune giungendo alla formulazione di un progetto definitivo soddisfacente cui è seguita la stipula della convenzione. </a:t>
            </a:r>
          </a:p>
        </p:txBody>
      </p:sp>
      <p:sp>
        <p:nvSpPr>
          <p:cNvPr id="3" name="Segnaposto numero diapositiva 2">
            <a:extLst>
              <a:ext uri="{FF2B5EF4-FFF2-40B4-BE49-F238E27FC236}">
                <a16:creationId xmlns:a16="http://schemas.microsoft.com/office/drawing/2014/main" id="{95268E99-7961-4F45-81EA-001F00E684FB}"/>
              </a:ext>
            </a:extLst>
          </p:cNvPr>
          <p:cNvSpPr>
            <a:spLocks noGrp="1"/>
          </p:cNvSpPr>
          <p:nvPr>
            <p:ph type="sldNum" sz="quarter" idx="12"/>
          </p:nvPr>
        </p:nvSpPr>
        <p:spPr/>
        <p:txBody>
          <a:bodyPr/>
          <a:lstStyle/>
          <a:p>
            <a:fld id="{7857964D-D274-47FD-9A15-376DFE8DF902}" type="slidenum">
              <a:rPr lang="it-IT" smtClean="0"/>
              <a:t>50</a:t>
            </a:fld>
            <a:endParaRPr lang="it-IT"/>
          </a:p>
        </p:txBody>
      </p:sp>
    </p:spTree>
    <p:extLst>
      <p:ext uri="{BB962C8B-B14F-4D97-AF65-F5344CB8AC3E}">
        <p14:creationId xmlns:p14="http://schemas.microsoft.com/office/powerpoint/2010/main" val="319754745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EB7119B-15FD-47F6-B706-C60F8D16793E}"/>
              </a:ext>
            </a:extLst>
          </p:cNvPr>
          <p:cNvSpPr>
            <a:spLocks noGrp="1"/>
          </p:cNvSpPr>
          <p:nvPr>
            <p:ph type="title"/>
          </p:nvPr>
        </p:nvSpPr>
        <p:spPr/>
        <p:txBody>
          <a:bodyPr/>
          <a:lstStyle/>
          <a:p>
            <a:r>
              <a:rPr lang="it-IT" dirty="0"/>
              <a:t>Unità 5 – Gli strumenti collaborativi pattizi</a:t>
            </a:r>
          </a:p>
        </p:txBody>
      </p:sp>
      <p:sp>
        <p:nvSpPr>
          <p:cNvPr id="3" name="Segnaposto testo 2">
            <a:extLst>
              <a:ext uri="{FF2B5EF4-FFF2-40B4-BE49-F238E27FC236}">
                <a16:creationId xmlns:a16="http://schemas.microsoft.com/office/drawing/2014/main" id="{F54056F3-E44F-4E6C-8F99-1CB5B1975A88}"/>
              </a:ext>
            </a:extLst>
          </p:cNvPr>
          <p:cNvSpPr>
            <a:spLocks noGrp="1"/>
          </p:cNvSpPr>
          <p:nvPr>
            <p:ph type="body" idx="1"/>
          </p:nvPr>
        </p:nvSpPr>
        <p:spPr/>
        <p:txBody>
          <a:bodyPr>
            <a:normAutofit fontScale="92500" lnSpcReduction="10000"/>
          </a:bodyPr>
          <a:lstStyle/>
          <a:p>
            <a:r>
              <a:rPr lang="it-IT" dirty="0"/>
              <a:t>Aspetti generali</a:t>
            </a:r>
          </a:p>
          <a:p>
            <a:r>
              <a:rPr lang="it-IT" dirty="0"/>
              <a:t>Caso a – I patti di sussidiarietà della Regione Liguria</a:t>
            </a:r>
          </a:p>
          <a:p>
            <a:r>
              <a:rPr lang="it-IT" dirty="0"/>
              <a:t>Caso b – I patti di collaborazione e i Regolamenti per l’amministrazione condivisa dei beni comuni</a:t>
            </a:r>
          </a:p>
        </p:txBody>
      </p:sp>
      <p:sp>
        <p:nvSpPr>
          <p:cNvPr id="4" name="Segnaposto numero diapositiva 3">
            <a:extLst>
              <a:ext uri="{FF2B5EF4-FFF2-40B4-BE49-F238E27FC236}">
                <a16:creationId xmlns:a16="http://schemas.microsoft.com/office/drawing/2014/main" id="{4C351569-8BDE-40D3-9E7F-2BF9ABC48DA2}"/>
              </a:ext>
            </a:extLst>
          </p:cNvPr>
          <p:cNvSpPr>
            <a:spLocks noGrp="1"/>
          </p:cNvSpPr>
          <p:nvPr>
            <p:ph type="sldNum" sz="quarter" idx="12"/>
          </p:nvPr>
        </p:nvSpPr>
        <p:spPr>
          <a:xfrm>
            <a:off x="8610600" y="6356350"/>
            <a:ext cx="2743200" cy="365125"/>
          </a:xfrm>
        </p:spPr>
        <p:txBody>
          <a:bodyPr/>
          <a:lstStyle/>
          <a:p>
            <a:fld id="{7857964D-D274-47FD-9A15-376DFE8DF902}" type="slidenum">
              <a:rPr lang="it-IT" smtClean="0"/>
              <a:t>51</a:t>
            </a:fld>
            <a:endParaRPr lang="it-IT"/>
          </a:p>
        </p:txBody>
      </p:sp>
    </p:spTree>
    <p:extLst>
      <p:ext uri="{BB962C8B-B14F-4D97-AF65-F5344CB8AC3E}">
        <p14:creationId xmlns:p14="http://schemas.microsoft.com/office/powerpoint/2010/main" val="312156406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D031507-506D-4063-BA45-A6E0FC7CDEEE}"/>
              </a:ext>
            </a:extLst>
          </p:cNvPr>
          <p:cNvSpPr>
            <a:spLocks noGrp="1"/>
          </p:cNvSpPr>
          <p:nvPr>
            <p:ph type="title"/>
          </p:nvPr>
        </p:nvSpPr>
        <p:spPr/>
        <p:txBody>
          <a:bodyPr/>
          <a:lstStyle/>
          <a:p>
            <a:r>
              <a:rPr lang="it-IT" dirty="0"/>
              <a:t>Caratteristiche</a:t>
            </a:r>
          </a:p>
        </p:txBody>
      </p:sp>
      <p:sp>
        <p:nvSpPr>
          <p:cNvPr id="3" name="Segnaposto contenuto 2">
            <a:extLst>
              <a:ext uri="{FF2B5EF4-FFF2-40B4-BE49-F238E27FC236}">
                <a16:creationId xmlns:a16="http://schemas.microsoft.com/office/drawing/2014/main" id="{DACF164E-15F5-418D-A1B6-EB9F12B21176}"/>
              </a:ext>
            </a:extLst>
          </p:cNvPr>
          <p:cNvSpPr>
            <a:spLocks noGrp="1"/>
          </p:cNvSpPr>
          <p:nvPr>
            <p:ph idx="1"/>
          </p:nvPr>
        </p:nvSpPr>
        <p:spPr>
          <a:xfrm>
            <a:off x="838200" y="1825625"/>
            <a:ext cx="10515600" cy="4039716"/>
          </a:xfrm>
        </p:spPr>
        <p:txBody>
          <a:bodyPr>
            <a:normAutofit fontScale="92500"/>
          </a:bodyPr>
          <a:lstStyle/>
          <a:p>
            <a:r>
              <a:rPr lang="it-IT" dirty="0"/>
              <a:t>L’amministrazione riconosce l’identità di finalità tra sé e il terzo settore e quindi ne riconosce le caratteristiche pubblicistiche (persegue l’interesse generale come una pubblica amministrazione anche se è soggetto privato)</a:t>
            </a:r>
          </a:p>
          <a:p>
            <a:r>
              <a:rPr lang="it-IT" dirty="0"/>
              <a:t>L’amministrazione riconosce e valorizza iniziative realizzate in autonomia da parte di organizzazioni di terzo settore</a:t>
            </a:r>
          </a:p>
          <a:p>
            <a:r>
              <a:rPr lang="it-IT" dirty="0"/>
              <a:t>Tali iniziative possono entrare (auspicabilmente entrano) in sinergia con le programmazione degli interventi della pubblica amministrazione</a:t>
            </a:r>
          </a:p>
          <a:p>
            <a:r>
              <a:rPr lang="it-IT" dirty="0"/>
              <a:t>A fronte di ciò l’amministrazione prevede forme di sostegno per le iniziative del Terzo settore</a:t>
            </a:r>
          </a:p>
        </p:txBody>
      </p:sp>
      <p:sp>
        <p:nvSpPr>
          <p:cNvPr id="4" name="Segnaposto numero diapositiva 3">
            <a:extLst>
              <a:ext uri="{FF2B5EF4-FFF2-40B4-BE49-F238E27FC236}">
                <a16:creationId xmlns:a16="http://schemas.microsoft.com/office/drawing/2014/main" id="{86099B9D-EAD5-4D1A-8E0A-8D9339656432}"/>
              </a:ext>
            </a:extLst>
          </p:cNvPr>
          <p:cNvSpPr>
            <a:spLocks noGrp="1"/>
          </p:cNvSpPr>
          <p:nvPr>
            <p:ph type="sldNum" sz="quarter" idx="12"/>
          </p:nvPr>
        </p:nvSpPr>
        <p:spPr/>
        <p:txBody>
          <a:bodyPr/>
          <a:lstStyle/>
          <a:p>
            <a:fld id="{7857964D-D274-47FD-9A15-376DFE8DF902}" type="slidenum">
              <a:rPr lang="it-IT" smtClean="0"/>
              <a:t>52</a:t>
            </a:fld>
            <a:endParaRPr lang="it-IT"/>
          </a:p>
        </p:txBody>
      </p:sp>
    </p:spTree>
    <p:extLst>
      <p:ext uri="{BB962C8B-B14F-4D97-AF65-F5344CB8AC3E}">
        <p14:creationId xmlns:p14="http://schemas.microsoft.com/office/powerpoint/2010/main" val="292969903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85F8751-E1B2-4941-8A54-A2064C0E2D7F}"/>
              </a:ext>
            </a:extLst>
          </p:cNvPr>
          <p:cNvSpPr>
            <a:spLocks noGrp="1"/>
          </p:cNvSpPr>
          <p:nvPr>
            <p:ph type="title"/>
          </p:nvPr>
        </p:nvSpPr>
        <p:spPr/>
        <p:txBody>
          <a:bodyPr/>
          <a:lstStyle/>
          <a:p>
            <a:r>
              <a:rPr lang="it-IT" dirty="0"/>
              <a:t>Su cosa sono fondati</a:t>
            </a:r>
          </a:p>
        </p:txBody>
      </p:sp>
      <p:sp>
        <p:nvSpPr>
          <p:cNvPr id="3" name="Segnaposto contenuto 2">
            <a:extLst>
              <a:ext uri="{FF2B5EF4-FFF2-40B4-BE49-F238E27FC236}">
                <a16:creationId xmlns:a16="http://schemas.microsoft.com/office/drawing/2014/main" id="{C8ABBBEC-A94B-4F2E-92C6-D371CD31E30B}"/>
              </a:ext>
            </a:extLst>
          </p:cNvPr>
          <p:cNvSpPr>
            <a:spLocks noGrp="1"/>
          </p:cNvSpPr>
          <p:nvPr>
            <p:ph idx="1"/>
          </p:nvPr>
        </p:nvSpPr>
        <p:spPr>
          <a:xfrm>
            <a:off x="838199" y="1507524"/>
            <a:ext cx="11279660" cy="4234249"/>
          </a:xfrm>
        </p:spPr>
        <p:txBody>
          <a:bodyPr>
            <a:normAutofit fontScale="92500" lnSpcReduction="20000"/>
          </a:bodyPr>
          <a:lstStyle/>
          <a:p>
            <a:r>
              <a:rPr lang="it-IT" dirty="0"/>
              <a:t>Questi strumenti collaborativi si fondano sul riconoscimento di autonome iniziative della società civile che, a giudizio dell’amministrazione, rispondono ad un interesse generale</a:t>
            </a:r>
          </a:p>
          <a:p>
            <a:r>
              <a:rPr lang="it-IT" dirty="0"/>
              <a:t>Liberamente, i soggetti che le agiscono sono disponibili a coordinare e a sviluppare le azioni in modo sinergico con le strategie degli enti locali (potrebbero non farlo e l’intervento, magari in forma ridotta, esisterebbe lo stesso!)</a:t>
            </a:r>
          </a:p>
          <a:p>
            <a:r>
              <a:rPr lang="it-IT" dirty="0"/>
              <a:t>Non viene acquistato un servizio, viene potenziata e inclusa nelle strategie pubbliche in una logica sussidiaria un’azione già di per sé esistente o comunque realizzabile dai proponenti</a:t>
            </a:r>
          </a:p>
          <a:p>
            <a:r>
              <a:rPr lang="it-IT" dirty="0"/>
              <a:t>I proponenti coincidono con le risorse che possono essere attivate sul territorio su un certo tema: non escludono «potenziali concorrenti» ma includono tutto ciò che può essere funzionale alla realizzazione dell’obiettivo</a:t>
            </a:r>
          </a:p>
        </p:txBody>
      </p:sp>
      <p:sp>
        <p:nvSpPr>
          <p:cNvPr id="4" name="Segnaposto numero diapositiva 3">
            <a:extLst>
              <a:ext uri="{FF2B5EF4-FFF2-40B4-BE49-F238E27FC236}">
                <a16:creationId xmlns:a16="http://schemas.microsoft.com/office/drawing/2014/main" id="{AF0B9566-7590-4706-9608-6DFC31A731EB}"/>
              </a:ext>
            </a:extLst>
          </p:cNvPr>
          <p:cNvSpPr>
            <a:spLocks noGrp="1"/>
          </p:cNvSpPr>
          <p:nvPr>
            <p:ph type="sldNum" sz="quarter" idx="12"/>
          </p:nvPr>
        </p:nvSpPr>
        <p:spPr/>
        <p:txBody>
          <a:bodyPr/>
          <a:lstStyle/>
          <a:p>
            <a:fld id="{7857964D-D274-47FD-9A15-376DFE8DF902}" type="slidenum">
              <a:rPr lang="it-IT" smtClean="0"/>
              <a:t>53</a:t>
            </a:fld>
            <a:endParaRPr lang="it-IT"/>
          </a:p>
        </p:txBody>
      </p:sp>
    </p:spTree>
    <p:extLst>
      <p:ext uri="{BB962C8B-B14F-4D97-AF65-F5344CB8AC3E}">
        <p14:creationId xmlns:p14="http://schemas.microsoft.com/office/powerpoint/2010/main" val="228413176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1033C4F-1A1B-41D3-AF2D-7B210D4AA64E}"/>
              </a:ext>
            </a:extLst>
          </p:cNvPr>
          <p:cNvSpPr>
            <a:spLocks noGrp="1"/>
          </p:cNvSpPr>
          <p:nvPr>
            <p:ph type="title"/>
          </p:nvPr>
        </p:nvSpPr>
        <p:spPr/>
        <p:txBody>
          <a:bodyPr/>
          <a:lstStyle/>
          <a:p>
            <a:r>
              <a:rPr lang="it-IT" dirty="0"/>
              <a:t>Esemplificando… 1</a:t>
            </a:r>
          </a:p>
        </p:txBody>
      </p:sp>
      <p:sp>
        <p:nvSpPr>
          <p:cNvPr id="3" name="Segnaposto contenuto 2">
            <a:extLst>
              <a:ext uri="{FF2B5EF4-FFF2-40B4-BE49-F238E27FC236}">
                <a16:creationId xmlns:a16="http://schemas.microsoft.com/office/drawing/2014/main" id="{132AE37E-A85E-4087-A4C9-DC79FF3093B7}"/>
              </a:ext>
            </a:extLst>
          </p:cNvPr>
          <p:cNvSpPr>
            <a:spLocks noGrp="1"/>
          </p:cNvSpPr>
          <p:nvPr>
            <p:ph idx="1"/>
          </p:nvPr>
        </p:nvSpPr>
        <p:spPr>
          <a:xfrm>
            <a:off x="838200" y="1825624"/>
            <a:ext cx="11254946" cy="4155045"/>
          </a:xfrm>
        </p:spPr>
        <p:txBody>
          <a:bodyPr>
            <a:normAutofit fontScale="92500" lnSpcReduction="10000"/>
          </a:bodyPr>
          <a:lstStyle/>
          <a:p>
            <a:r>
              <a:rPr lang="it-IT" dirty="0"/>
              <a:t>Situazione: Una mensa, un centro di ascolto e un’attività di distribuzione di derrate alimentari per indigenti gestite da organizzazioni di volontariato operano in modo integrato con una cooperativa B e con una cooperativa A che gestisce percorsi di risocializzazione</a:t>
            </a:r>
          </a:p>
          <a:p>
            <a:r>
              <a:rPr lang="it-IT" dirty="0"/>
              <a:t>Questo aggregato si propone di operare congiuntamente sviluppando un progetto per il reinserimento dei destinatari del REI</a:t>
            </a:r>
          </a:p>
          <a:p>
            <a:r>
              <a:rPr lang="it-IT" dirty="0"/>
              <a:t>L’Ente gestore a sua volta reputa interessante entrare in sinergia con questi soggetti per offrire i loro interventi ai destinatari del REI che necessitano di un progetto sociale</a:t>
            </a:r>
          </a:p>
          <a:p>
            <a:r>
              <a:rPr lang="it-IT" dirty="0"/>
              <a:t>I soggetti di terzo settore sono disponibili e interessati a lavorare insieme al soggetto pubblico </a:t>
            </a:r>
          </a:p>
        </p:txBody>
      </p:sp>
      <p:sp>
        <p:nvSpPr>
          <p:cNvPr id="4" name="Segnaposto numero diapositiva 3">
            <a:extLst>
              <a:ext uri="{FF2B5EF4-FFF2-40B4-BE49-F238E27FC236}">
                <a16:creationId xmlns:a16="http://schemas.microsoft.com/office/drawing/2014/main" id="{CB3FDFD6-B59D-4BEB-9AF2-07960B8FA08A}"/>
              </a:ext>
            </a:extLst>
          </p:cNvPr>
          <p:cNvSpPr>
            <a:spLocks noGrp="1"/>
          </p:cNvSpPr>
          <p:nvPr>
            <p:ph type="sldNum" sz="quarter" idx="12"/>
          </p:nvPr>
        </p:nvSpPr>
        <p:spPr/>
        <p:txBody>
          <a:bodyPr/>
          <a:lstStyle/>
          <a:p>
            <a:fld id="{7857964D-D274-47FD-9A15-376DFE8DF902}" type="slidenum">
              <a:rPr lang="it-IT" smtClean="0"/>
              <a:t>54</a:t>
            </a:fld>
            <a:endParaRPr lang="it-IT"/>
          </a:p>
        </p:txBody>
      </p:sp>
    </p:spTree>
    <p:extLst>
      <p:ext uri="{BB962C8B-B14F-4D97-AF65-F5344CB8AC3E}">
        <p14:creationId xmlns:p14="http://schemas.microsoft.com/office/powerpoint/2010/main" val="345769835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E310A0C-7987-4846-827B-6AB316CC1D77}"/>
              </a:ext>
            </a:extLst>
          </p:cNvPr>
          <p:cNvSpPr>
            <a:spLocks noGrp="1"/>
          </p:cNvSpPr>
          <p:nvPr>
            <p:ph type="title"/>
          </p:nvPr>
        </p:nvSpPr>
        <p:spPr/>
        <p:txBody>
          <a:bodyPr/>
          <a:lstStyle/>
          <a:p>
            <a:r>
              <a:rPr lang="it-IT" dirty="0"/>
              <a:t>Esemplificando… 2</a:t>
            </a:r>
          </a:p>
        </p:txBody>
      </p:sp>
      <p:sp>
        <p:nvSpPr>
          <p:cNvPr id="3" name="Segnaposto contenuto 2">
            <a:extLst>
              <a:ext uri="{FF2B5EF4-FFF2-40B4-BE49-F238E27FC236}">
                <a16:creationId xmlns:a16="http://schemas.microsoft.com/office/drawing/2014/main" id="{C6484C21-30E2-4EAE-8B25-1540C57A45F9}"/>
              </a:ext>
            </a:extLst>
          </p:cNvPr>
          <p:cNvSpPr>
            <a:spLocks noGrp="1"/>
          </p:cNvSpPr>
          <p:nvPr>
            <p:ph idx="1"/>
          </p:nvPr>
        </p:nvSpPr>
        <p:spPr>
          <a:xfrm>
            <a:off x="838200" y="1507524"/>
            <a:ext cx="10515600" cy="5231027"/>
          </a:xfrm>
        </p:spPr>
        <p:txBody>
          <a:bodyPr>
            <a:normAutofit/>
          </a:bodyPr>
          <a:lstStyle/>
          <a:p>
            <a:r>
              <a:rPr lang="it-IT" dirty="0"/>
              <a:t>Non ha senso «mettere in appalto» la mensa e la distribuzione di derrate alimentari gestite dai volontari o la cooperativa sociale B: esistono e operano autonomamente</a:t>
            </a:r>
          </a:p>
          <a:p>
            <a:r>
              <a:rPr lang="it-IT" dirty="0"/>
              <a:t>EP e aggregazione di terzo settore potrebbero ciascuno liberamente continuare a portare avanti le proprie azioni: TS da una parte, servizio sociale a gestire il REI dall’altra; oppure possono ritenere reciprocamente utile entrare in sinergia e sviluppare un percorso pattizio</a:t>
            </a:r>
          </a:p>
        </p:txBody>
      </p:sp>
      <p:sp>
        <p:nvSpPr>
          <p:cNvPr id="4" name="Segnaposto numero diapositiva 3">
            <a:extLst>
              <a:ext uri="{FF2B5EF4-FFF2-40B4-BE49-F238E27FC236}">
                <a16:creationId xmlns:a16="http://schemas.microsoft.com/office/drawing/2014/main" id="{C59E4BC2-928D-4B9D-95C9-703FCBB107F2}"/>
              </a:ext>
            </a:extLst>
          </p:cNvPr>
          <p:cNvSpPr>
            <a:spLocks noGrp="1"/>
          </p:cNvSpPr>
          <p:nvPr>
            <p:ph type="sldNum" sz="quarter" idx="12"/>
          </p:nvPr>
        </p:nvSpPr>
        <p:spPr/>
        <p:txBody>
          <a:bodyPr/>
          <a:lstStyle/>
          <a:p>
            <a:fld id="{7857964D-D274-47FD-9A15-376DFE8DF902}" type="slidenum">
              <a:rPr lang="it-IT" smtClean="0"/>
              <a:t>55</a:t>
            </a:fld>
            <a:endParaRPr lang="it-IT"/>
          </a:p>
        </p:txBody>
      </p:sp>
    </p:spTree>
    <p:extLst>
      <p:ext uri="{BB962C8B-B14F-4D97-AF65-F5344CB8AC3E}">
        <p14:creationId xmlns:p14="http://schemas.microsoft.com/office/powerpoint/2010/main" val="69991304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D0E14FC-A139-4AC2-8843-A291937B8838}"/>
              </a:ext>
            </a:extLst>
          </p:cNvPr>
          <p:cNvSpPr>
            <a:spLocks noGrp="1"/>
          </p:cNvSpPr>
          <p:nvPr>
            <p:ph type="title"/>
          </p:nvPr>
        </p:nvSpPr>
        <p:spPr/>
        <p:txBody>
          <a:bodyPr/>
          <a:lstStyle/>
          <a:p>
            <a:r>
              <a:rPr lang="it-IT" dirty="0"/>
              <a:t>Esemplificando… 3</a:t>
            </a:r>
          </a:p>
        </p:txBody>
      </p:sp>
      <p:sp>
        <p:nvSpPr>
          <p:cNvPr id="3" name="Segnaposto contenuto 2">
            <a:extLst>
              <a:ext uri="{FF2B5EF4-FFF2-40B4-BE49-F238E27FC236}">
                <a16:creationId xmlns:a16="http://schemas.microsoft.com/office/drawing/2014/main" id="{3EC1CC37-E046-4E83-811F-4F5BBC9481E9}"/>
              </a:ext>
            </a:extLst>
          </p:cNvPr>
          <p:cNvSpPr>
            <a:spLocks noGrp="1"/>
          </p:cNvSpPr>
          <p:nvPr>
            <p:ph idx="1"/>
          </p:nvPr>
        </p:nvSpPr>
        <p:spPr>
          <a:xfrm>
            <a:off x="838200" y="1825625"/>
            <a:ext cx="10515600" cy="4047954"/>
          </a:xfrm>
        </p:spPr>
        <p:txBody>
          <a:bodyPr>
            <a:normAutofit fontScale="92500" lnSpcReduction="20000"/>
          </a:bodyPr>
          <a:lstStyle/>
          <a:p>
            <a:pPr marL="0" indent="0">
              <a:buNone/>
            </a:pPr>
            <a:r>
              <a:rPr lang="it-IT" dirty="0"/>
              <a:t>La co-progettazione è tra «pari» che riconoscono il beneficio reciproco della collaborazione per realizzare un obiettivo comune e pertanto accettano ad esempio di:</a:t>
            </a:r>
          </a:p>
          <a:p>
            <a:r>
              <a:rPr lang="it-IT" dirty="0"/>
              <a:t>TS accetta di integrare anche altre risorse del territorio inizialmente non presenti e di agire in sinergia con i servizi sociali</a:t>
            </a:r>
          </a:p>
          <a:p>
            <a:r>
              <a:rPr lang="it-IT" dirty="0"/>
              <a:t>EP sostiene economicamente il TS e mette a disposizione spazi pubblici per le attività</a:t>
            </a:r>
          </a:p>
          <a:p>
            <a:r>
              <a:rPr lang="it-IT" dirty="0"/>
              <a:t>a fronte di ciò vi è l’impegno di TS a realizzare le azioni concordate e prima frutto di mera autonoma disponibilità</a:t>
            </a:r>
          </a:p>
          <a:p>
            <a:pPr marL="0" indent="0">
              <a:buNone/>
            </a:pPr>
            <a:r>
              <a:rPr lang="it-IT" dirty="0"/>
              <a:t>Ciò che è oggetto di «patto» riguarda la libera scelta di soggetti pubblici e privati di entrare in sinergia condividendo risorse e strategie</a:t>
            </a:r>
          </a:p>
          <a:p>
            <a:endParaRPr lang="it-IT" dirty="0"/>
          </a:p>
        </p:txBody>
      </p:sp>
      <p:sp>
        <p:nvSpPr>
          <p:cNvPr id="4" name="Segnaposto numero diapositiva 3">
            <a:extLst>
              <a:ext uri="{FF2B5EF4-FFF2-40B4-BE49-F238E27FC236}">
                <a16:creationId xmlns:a16="http://schemas.microsoft.com/office/drawing/2014/main" id="{81F5AFF7-8C4B-44D4-9362-9E68559680E7}"/>
              </a:ext>
            </a:extLst>
          </p:cNvPr>
          <p:cNvSpPr>
            <a:spLocks noGrp="1"/>
          </p:cNvSpPr>
          <p:nvPr>
            <p:ph type="sldNum" sz="quarter" idx="12"/>
          </p:nvPr>
        </p:nvSpPr>
        <p:spPr/>
        <p:txBody>
          <a:bodyPr/>
          <a:lstStyle/>
          <a:p>
            <a:fld id="{7857964D-D274-47FD-9A15-376DFE8DF902}" type="slidenum">
              <a:rPr lang="it-IT" smtClean="0"/>
              <a:t>56</a:t>
            </a:fld>
            <a:endParaRPr lang="it-IT"/>
          </a:p>
        </p:txBody>
      </p:sp>
    </p:spTree>
    <p:extLst>
      <p:ext uri="{BB962C8B-B14F-4D97-AF65-F5344CB8AC3E}">
        <p14:creationId xmlns:p14="http://schemas.microsoft.com/office/powerpoint/2010/main" val="296868007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1878CAD-4907-424C-A8DE-4731D75E28E4}"/>
              </a:ext>
            </a:extLst>
          </p:cNvPr>
          <p:cNvSpPr>
            <a:spLocks noGrp="1"/>
          </p:cNvSpPr>
          <p:nvPr>
            <p:ph type="title"/>
          </p:nvPr>
        </p:nvSpPr>
        <p:spPr/>
        <p:txBody>
          <a:bodyPr/>
          <a:lstStyle/>
          <a:p>
            <a:r>
              <a:rPr lang="it-IT" dirty="0"/>
              <a:t>Fonti normative generali</a:t>
            </a:r>
          </a:p>
        </p:txBody>
      </p:sp>
      <p:sp>
        <p:nvSpPr>
          <p:cNvPr id="3" name="Segnaposto contenuto 2">
            <a:extLst>
              <a:ext uri="{FF2B5EF4-FFF2-40B4-BE49-F238E27FC236}">
                <a16:creationId xmlns:a16="http://schemas.microsoft.com/office/drawing/2014/main" id="{CB2B42E5-9965-4845-B6DD-7ECFDBDB3674}"/>
              </a:ext>
            </a:extLst>
          </p:cNvPr>
          <p:cNvSpPr>
            <a:spLocks noGrp="1"/>
          </p:cNvSpPr>
          <p:nvPr>
            <p:ph idx="1"/>
          </p:nvPr>
        </p:nvSpPr>
        <p:spPr>
          <a:xfrm>
            <a:off x="838200" y="1825624"/>
            <a:ext cx="10515600" cy="4138571"/>
          </a:xfrm>
        </p:spPr>
        <p:txBody>
          <a:bodyPr>
            <a:normAutofit fontScale="92500" lnSpcReduction="20000"/>
          </a:bodyPr>
          <a:lstStyle/>
          <a:p>
            <a:r>
              <a:rPr lang="it-IT" dirty="0"/>
              <a:t>Art. 118 Costituzione: «Stato, Regioni, Città metropolitane, Province e Comuni favoriscono l'autonoma iniziativa dei cittadini, singoli e associati, per lo svolgimento di attività di interesse generale, sulla base del principio di sussidiarietà.»</a:t>
            </a:r>
          </a:p>
          <a:p>
            <a:r>
              <a:rPr lang="it-IT" dirty="0"/>
              <a:t>Art. 3 - 267/2000: «I comuni e le province svolgono le loro funzioni anche attraverso le attività che possono essere adeguatamente esercitate dalla autonoma iniziativa dei cittadini e delle loro formazioni sociali.»</a:t>
            </a:r>
          </a:p>
          <a:p>
            <a:r>
              <a:rPr lang="it-IT" dirty="0"/>
              <a:t>Art. 11 – 241/1990: «l'amministrazione procedente può concludere… nel perseguimento del pubblico interesse, accordi con gli interessati al fine di determinare il contenuto discrezionale del provvedimento finale ovvero, nei casi previsti dalla legge, in sostituzione di questo»</a:t>
            </a:r>
          </a:p>
        </p:txBody>
      </p:sp>
      <p:sp>
        <p:nvSpPr>
          <p:cNvPr id="4" name="Segnaposto numero diapositiva 3">
            <a:extLst>
              <a:ext uri="{FF2B5EF4-FFF2-40B4-BE49-F238E27FC236}">
                <a16:creationId xmlns:a16="http://schemas.microsoft.com/office/drawing/2014/main" id="{E6E20B20-76D7-42CF-9BC4-DA1D8FEADF18}"/>
              </a:ext>
            </a:extLst>
          </p:cNvPr>
          <p:cNvSpPr>
            <a:spLocks noGrp="1"/>
          </p:cNvSpPr>
          <p:nvPr>
            <p:ph type="sldNum" sz="quarter" idx="12"/>
          </p:nvPr>
        </p:nvSpPr>
        <p:spPr/>
        <p:txBody>
          <a:bodyPr/>
          <a:lstStyle/>
          <a:p>
            <a:fld id="{7857964D-D274-47FD-9A15-376DFE8DF902}" type="slidenum">
              <a:rPr lang="it-IT" smtClean="0"/>
              <a:t>57</a:t>
            </a:fld>
            <a:endParaRPr lang="it-IT"/>
          </a:p>
        </p:txBody>
      </p:sp>
    </p:spTree>
    <p:extLst>
      <p:ext uri="{BB962C8B-B14F-4D97-AF65-F5344CB8AC3E}">
        <p14:creationId xmlns:p14="http://schemas.microsoft.com/office/powerpoint/2010/main" val="64910825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E845EFD-8625-4EF3-BF18-DD887EB29528}"/>
              </a:ext>
            </a:extLst>
          </p:cNvPr>
          <p:cNvSpPr>
            <a:spLocks noGrp="1"/>
          </p:cNvSpPr>
          <p:nvPr>
            <p:ph type="title"/>
          </p:nvPr>
        </p:nvSpPr>
        <p:spPr/>
        <p:txBody>
          <a:bodyPr/>
          <a:lstStyle/>
          <a:p>
            <a:r>
              <a:rPr lang="it-IT" dirty="0"/>
              <a:t>Il procedimento</a:t>
            </a:r>
          </a:p>
        </p:txBody>
      </p:sp>
      <p:sp>
        <p:nvSpPr>
          <p:cNvPr id="3" name="Segnaposto contenuto 2">
            <a:extLst>
              <a:ext uri="{FF2B5EF4-FFF2-40B4-BE49-F238E27FC236}">
                <a16:creationId xmlns:a16="http://schemas.microsoft.com/office/drawing/2014/main" id="{6E3B1E12-F048-4A22-8F06-F9B7DDD7168A}"/>
              </a:ext>
            </a:extLst>
          </p:cNvPr>
          <p:cNvSpPr>
            <a:spLocks noGrp="1"/>
          </p:cNvSpPr>
          <p:nvPr>
            <p:ph idx="1"/>
          </p:nvPr>
        </p:nvSpPr>
        <p:spPr>
          <a:xfrm>
            <a:off x="838200" y="1825625"/>
            <a:ext cx="10515600" cy="4105618"/>
          </a:xfrm>
        </p:spPr>
        <p:txBody>
          <a:bodyPr>
            <a:normAutofit lnSpcReduction="10000"/>
          </a:bodyPr>
          <a:lstStyle/>
          <a:p>
            <a:r>
              <a:rPr lang="it-IT" dirty="0"/>
              <a:t>L’iniziativa generalmente parte da una proposta di un aggregato ampio e inclusivo di organizzazioni della società civile</a:t>
            </a:r>
          </a:p>
          <a:p>
            <a:r>
              <a:rPr lang="it-IT" dirty="0"/>
              <a:t>La PA, laddove ravvisi che tale iniziativa possa essere utilmente inclusa nelle proprie strategie di intervento, dà a ciò evidenza pubblica invitando chi fosse interessato contribuire entro il partenariato proponente</a:t>
            </a:r>
          </a:p>
          <a:p>
            <a:r>
              <a:rPr lang="it-IT" dirty="0"/>
              <a:t>Parte un processo di co-progettazione che affina la sinergia tra iniziative dell’aggregazione di terzo settore e strategie pubbliche</a:t>
            </a:r>
          </a:p>
          <a:p>
            <a:r>
              <a:rPr lang="it-IT" dirty="0"/>
              <a:t>Il soggetto pubblico può contribuire al finanziamento del progetto che risulta da questo processo</a:t>
            </a:r>
          </a:p>
        </p:txBody>
      </p:sp>
      <p:sp>
        <p:nvSpPr>
          <p:cNvPr id="4" name="Segnaposto numero diapositiva 3">
            <a:extLst>
              <a:ext uri="{FF2B5EF4-FFF2-40B4-BE49-F238E27FC236}">
                <a16:creationId xmlns:a16="http://schemas.microsoft.com/office/drawing/2014/main" id="{83632EED-2160-4207-8FA3-11B3593EA1F6}"/>
              </a:ext>
            </a:extLst>
          </p:cNvPr>
          <p:cNvSpPr>
            <a:spLocks noGrp="1"/>
          </p:cNvSpPr>
          <p:nvPr>
            <p:ph type="sldNum" sz="quarter" idx="12"/>
          </p:nvPr>
        </p:nvSpPr>
        <p:spPr/>
        <p:txBody>
          <a:bodyPr/>
          <a:lstStyle/>
          <a:p>
            <a:fld id="{7857964D-D274-47FD-9A15-376DFE8DF902}" type="slidenum">
              <a:rPr lang="it-IT" smtClean="0"/>
              <a:t>58</a:t>
            </a:fld>
            <a:endParaRPr lang="it-IT"/>
          </a:p>
        </p:txBody>
      </p:sp>
    </p:spTree>
    <p:extLst>
      <p:ext uri="{BB962C8B-B14F-4D97-AF65-F5344CB8AC3E}">
        <p14:creationId xmlns:p14="http://schemas.microsoft.com/office/powerpoint/2010/main" val="128474864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8B65814-B9E6-4697-A843-D7DFEE813750}"/>
              </a:ext>
            </a:extLst>
          </p:cNvPr>
          <p:cNvSpPr>
            <a:spLocks noGrp="1"/>
          </p:cNvSpPr>
          <p:nvPr>
            <p:ph type="title"/>
          </p:nvPr>
        </p:nvSpPr>
        <p:spPr/>
        <p:txBody>
          <a:bodyPr>
            <a:normAutofit/>
          </a:bodyPr>
          <a:lstStyle/>
          <a:p>
            <a:r>
              <a:rPr lang="it-IT" sz="4400" dirty="0"/>
              <a:t>Unità 5a - I patti di sussidiarietà della Regione Liguria</a:t>
            </a:r>
          </a:p>
        </p:txBody>
      </p:sp>
      <p:sp>
        <p:nvSpPr>
          <p:cNvPr id="3" name="Segnaposto testo 2">
            <a:extLst>
              <a:ext uri="{FF2B5EF4-FFF2-40B4-BE49-F238E27FC236}">
                <a16:creationId xmlns:a16="http://schemas.microsoft.com/office/drawing/2014/main" id="{24D4CA46-4EA0-4F3D-AD66-9BCC1F0496DC}"/>
              </a:ext>
            </a:extLst>
          </p:cNvPr>
          <p:cNvSpPr>
            <a:spLocks noGrp="1"/>
          </p:cNvSpPr>
          <p:nvPr>
            <p:ph type="body" idx="1"/>
          </p:nvPr>
        </p:nvSpPr>
        <p:spPr/>
        <p:txBody>
          <a:bodyPr/>
          <a:lstStyle/>
          <a:p>
            <a:endParaRPr lang="it-IT"/>
          </a:p>
        </p:txBody>
      </p:sp>
      <p:sp>
        <p:nvSpPr>
          <p:cNvPr id="4" name="Segnaposto numero diapositiva 3">
            <a:extLst>
              <a:ext uri="{FF2B5EF4-FFF2-40B4-BE49-F238E27FC236}">
                <a16:creationId xmlns:a16="http://schemas.microsoft.com/office/drawing/2014/main" id="{6A403E50-AE63-4647-B4C0-010C3FD7C49F}"/>
              </a:ext>
            </a:extLst>
          </p:cNvPr>
          <p:cNvSpPr>
            <a:spLocks noGrp="1"/>
          </p:cNvSpPr>
          <p:nvPr>
            <p:ph type="sldNum" sz="quarter" idx="12"/>
          </p:nvPr>
        </p:nvSpPr>
        <p:spPr>
          <a:xfrm>
            <a:off x="8610600" y="6356350"/>
            <a:ext cx="2743200" cy="365125"/>
          </a:xfrm>
        </p:spPr>
        <p:txBody>
          <a:bodyPr/>
          <a:lstStyle/>
          <a:p>
            <a:fld id="{7857964D-D274-47FD-9A15-376DFE8DF902}" type="slidenum">
              <a:rPr lang="it-IT" smtClean="0"/>
              <a:t>59</a:t>
            </a:fld>
            <a:endParaRPr lang="it-IT"/>
          </a:p>
        </p:txBody>
      </p:sp>
    </p:spTree>
    <p:extLst>
      <p:ext uri="{BB962C8B-B14F-4D97-AF65-F5344CB8AC3E}">
        <p14:creationId xmlns:p14="http://schemas.microsoft.com/office/powerpoint/2010/main" val="30641587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62F8CC8-25DD-4F50-958A-8B73B04E11DF}"/>
              </a:ext>
            </a:extLst>
          </p:cNvPr>
          <p:cNvSpPr>
            <a:spLocks noGrp="1"/>
          </p:cNvSpPr>
          <p:nvPr>
            <p:ph type="title"/>
          </p:nvPr>
        </p:nvSpPr>
        <p:spPr/>
        <p:txBody>
          <a:bodyPr/>
          <a:lstStyle/>
          <a:p>
            <a:r>
              <a:rPr lang="it-IT" dirty="0"/>
              <a:t>Collaborazione: non si tratta di derogare…</a:t>
            </a:r>
          </a:p>
        </p:txBody>
      </p:sp>
      <p:sp>
        <p:nvSpPr>
          <p:cNvPr id="3" name="Segnaposto contenuto 2">
            <a:extLst>
              <a:ext uri="{FF2B5EF4-FFF2-40B4-BE49-F238E27FC236}">
                <a16:creationId xmlns:a16="http://schemas.microsoft.com/office/drawing/2014/main" id="{5180D935-655D-4392-BE8E-AC482806DAA8}"/>
              </a:ext>
            </a:extLst>
          </p:cNvPr>
          <p:cNvSpPr>
            <a:spLocks noGrp="1"/>
          </p:cNvSpPr>
          <p:nvPr>
            <p:ph idx="1"/>
          </p:nvPr>
        </p:nvSpPr>
        <p:spPr/>
        <p:txBody>
          <a:bodyPr/>
          <a:lstStyle/>
          <a:p>
            <a:pPr marL="0" indent="0">
              <a:buNone/>
            </a:pPr>
            <a:r>
              <a:rPr lang="it-IT" dirty="0"/>
              <a:t>Le soluzioni collaborative non nascono come deroga o «zona franca» rispetto ai principi generali, ma li realizzano attraverso strumenti diversi:</a:t>
            </a:r>
          </a:p>
          <a:p>
            <a:r>
              <a:rPr lang="it-IT" dirty="0"/>
              <a:t>La pubblica amministrazione e i soggetti della società civile si riconoscono reciprocamente per un’identica finalità di interesse generale, non quindi come soggetti contro interessati</a:t>
            </a:r>
          </a:p>
          <a:p>
            <a:r>
              <a:rPr lang="it-IT" dirty="0"/>
              <a:t>I soggetti della società civile non si considerano concorrenti ma come alleati e partner per realizzare insieme alla pubblica amministrazione una finalità condivisa</a:t>
            </a:r>
          </a:p>
        </p:txBody>
      </p:sp>
      <p:sp>
        <p:nvSpPr>
          <p:cNvPr id="4" name="Segnaposto numero diapositiva 3">
            <a:extLst>
              <a:ext uri="{FF2B5EF4-FFF2-40B4-BE49-F238E27FC236}">
                <a16:creationId xmlns:a16="http://schemas.microsoft.com/office/drawing/2014/main" id="{5F65332D-79B9-4CA7-AC7A-9D60D2265B08}"/>
              </a:ext>
            </a:extLst>
          </p:cNvPr>
          <p:cNvSpPr>
            <a:spLocks noGrp="1"/>
          </p:cNvSpPr>
          <p:nvPr>
            <p:ph type="sldNum" sz="quarter" idx="12"/>
          </p:nvPr>
        </p:nvSpPr>
        <p:spPr/>
        <p:txBody>
          <a:bodyPr/>
          <a:lstStyle/>
          <a:p>
            <a:fld id="{7857964D-D274-47FD-9A15-376DFE8DF902}" type="slidenum">
              <a:rPr lang="it-IT" smtClean="0"/>
              <a:t>6</a:t>
            </a:fld>
            <a:endParaRPr lang="it-IT"/>
          </a:p>
        </p:txBody>
      </p:sp>
    </p:spTree>
    <p:extLst>
      <p:ext uri="{BB962C8B-B14F-4D97-AF65-F5344CB8AC3E}">
        <p14:creationId xmlns:p14="http://schemas.microsoft.com/office/powerpoint/2010/main" val="205848409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6529762-B017-4744-8F37-8DB9C0EDEB19}"/>
              </a:ext>
            </a:extLst>
          </p:cNvPr>
          <p:cNvSpPr>
            <a:spLocks noGrp="1"/>
          </p:cNvSpPr>
          <p:nvPr>
            <p:ph type="title"/>
          </p:nvPr>
        </p:nvSpPr>
        <p:spPr/>
        <p:txBody>
          <a:bodyPr/>
          <a:lstStyle/>
          <a:p>
            <a:r>
              <a:rPr lang="it-IT" dirty="0"/>
              <a:t>I patti di sussidiarietà della Regione Liguria</a:t>
            </a:r>
          </a:p>
        </p:txBody>
      </p:sp>
      <p:sp>
        <p:nvSpPr>
          <p:cNvPr id="3" name="Segnaposto contenuto 2">
            <a:extLst>
              <a:ext uri="{FF2B5EF4-FFF2-40B4-BE49-F238E27FC236}">
                <a16:creationId xmlns:a16="http://schemas.microsoft.com/office/drawing/2014/main" id="{3F713564-90C9-46BD-9AF2-08C5E7964DB5}"/>
              </a:ext>
            </a:extLst>
          </p:cNvPr>
          <p:cNvSpPr>
            <a:spLocks noGrp="1"/>
          </p:cNvSpPr>
          <p:nvPr>
            <p:ph idx="1"/>
          </p:nvPr>
        </p:nvSpPr>
        <p:spPr/>
        <p:txBody>
          <a:bodyPr/>
          <a:lstStyle/>
          <a:p>
            <a:r>
              <a:rPr lang="it-IT" dirty="0"/>
              <a:t>La logica qui descritta ha un esempio nella LR 42/2012 della Regione Liguria che disciplina lo strumento dei «Patti di sussidiarietà»</a:t>
            </a:r>
          </a:p>
          <a:p>
            <a:r>
              <a:rPr lang="it-IT" dirty="0"/>
              <a:t>I Patti di sussidiarietà contano numerose applicazioni negli ultimi 5 anni e rappresentano uno strumento consolidato sul livello regionale</a:t>
            </a:r>
          </a:p>
        </p:txBody>
      </p:sp>
      <p:sp>
        <p:nvSpPr>
          <p:cNvPr id="4" name="CasellaDiTesto 3">
            <a:extLst>
              <a:ext uri="{FF2B5EF4-FFF2-40B4-BE49-F238E27FC236}">
                <a16:creationId xmlns:a16="http://schemas.microsoft.com/office/drawing/2014/main" id="{DC45BB65-5528-4D5A-BDA0-03816A8BC961}"/>
              </a:ext>
            </a:extLst>
          </p:cNvPr>
          <p:cNvSpPr txBox="1"/>
          <p:nvPr/>
        </p:nvSpPr>
        <p:spPr>
          <a:xfrm>
            <a:off x="1359242" y="4415478"/>
            <a:ext cx="10322011" cy="1569660"/>
          </a:xfrm>
          <a:prstGeom prst="rect">
            <a:avLst/>
          </a:prstGeom>
          <a:noFill/>
        </p:spPr>
        <p:txBody>
          <a:bodyPr wrap="square" rtlCol="0">
            <a:spAutoFit/>
          </a:bodyPr>
          <a:lstStyle/>
          <a:p>
            <a:r>
              <a:rPr lang="it-IT" sz="1600" dirty="0">
                <a:solidFill>
                  <a:schemeClr val="accent1">
                    <a:lumMod val="75000"/>
                  </a:schemeClr>
                </a:solidFill>
              </a:rPr>
              <a:t>«La sostanziale e radicale differenza fra l’affidamento in appalto, concessione o accreditamento della gestione di servizi e i “patti di sussidiarietà” … riguarda innanzitutto la causa del rapporto pubblico/privato cioè la sua effettiva funzione economico sociale, che nel caso dell’appalto o della concessione e accreditamento, è data dallo scambio della prestazione di un servizio con un corrispettivo, mentre nel caso dei patti di sussidiarietà è data dall’attribuzione … di benefici economici finalizzati a rendere adeguato l’impegno del privato di partecipare all’esercizio della pubblica funzione attraverso attività di interesse generale.» («Manuale», </a:t>
            </a:r>
            <a:r>
              <a:rPr lang="it-IT" sz="1600" dirty="0" err="1">
                <a:solidFill>
                  <a:schemeClr val="accent1">
                    <a:lumMod val="75000"/>
                  </a:schemeClr>
                </a:solidFill>
              </a:rPr>
              <a:t>pag</a:t>
            </a:r>
            <a:r>
              <a:rPr lang="it-IT" sz="1600" dirty="0">
                <a:solidFill>
                  <a:schemeClr val="accent1">
                    <a:lumMod val="75000"/>
                  </a:schemeClr>
                </a:solidFill>
              </a:rPr>
              <a:t>, 11)</a:t>
            </a:r>
          </a:p>
        </p:txBody>
      </p:sp>
      <p:sp>
        <p:nvSpPr>
          <p:cNvPr id="5" name="Segnaposto numero diapositiva 4">
            <a:extLst>
              <a:ext uri="{FF2B5EF4-FFF2-40B4-BE49-F238E27FC236}">
                <a16:creationId xmlns:a16="http://schemas.microsoft.com/office/drawing/2014/main" id="{B276D5A7-1ECD-4F83-86D7-0C320DE1F34D}"/>
              </a:ext>
            </a:extLst>
          </p:cNvPr>
          <p:cNvSpPr>
            <a:spLocks noGrp="1"/>
          </p:cNvSpPr>
          <p:nvPr>
            <p:ph type="sldNum" sz="quarter" idx="12"/>
          </p:nvPr>
        </p:nvSpPr>
        <p:spPr/>
        <p:txBody>
          <a:bodyPr/>
          <a:lstStyle/>
          <a:p>
            <a:fld id="{7857964D-D274-47FD-9A15-376DFE8DF902}" type="slidenum">
              <a:rPr lang="it-IT" smtClean="0"/>
              <a:t>60</a:t>
            </a:fld>
            <a:endParaRPr lang="it-IT"/>
          </a:p>
        </p:txBody>
      </p:sp>
    </p:spTree>
    <p:extLst>
      <p:ext uri="{BB962C8B-B14F-4D97-AF65-F5344CB8AC3E}">
        <p14:creationId xmlns:p14="http://schemas.microsoft.com/office/powerpoint/2010/main" val="54012505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DB62B35-7EF5-47FD-ACA1-E373EB28D3A2}"/>
              </a:ext>
            </a:extLst>
          </p:cNvPr>
          <p:cNvSpPr>
            <a:spLocks noGrp="1"/>
          </p:cNvSpPr>
          <p:nvPr>
            <p:ph type="title"/>
          </p:nvPr>
        </p:nvSpPr>
        <p:spPr/>
        <p:txBody>
          <a:bodyPr/>
          <a:lstStyle/>
          <a:p>
            <a:r>
              <a:rPr lang="it-IT" dirty="0"/>
              <a:t>Procedimento tipo dei Patti di sussidiarietà - 1</a:t>
            </a:r>
          </a:p>
        </p:txBody>
      </p:sp>
      <p:sp>
        <p:nvSpPr>
          <p:cNvPr id="3" name="Segnaposto contenuto 2">
            <a:extLst>
              <a:ext uri="{FF2B5EF4-FFF2-40B4-BE49-F238E27FC236}">
                <a16:creationId xmlns:a16="http://schemas.microsoft.com/office/drawing/2014/main" id="{6400F9C3-1E32-48E4-BFAB-19729EE62D47}"/>
              </a:ext>
            </a:extLst>
          </p:cNvPr>
          <p:cNvSpPr>
            <a:spLocks noGrp="1"/>
          </p:cNvSpPr>
          <p:nvPr>
            <p:ph idx="1"/>
          </p:nvPr>
        </p:nvSpPr>
        <p:spPr>
          <a:xfrm>
            <a:off x="838200" y="1571711"/>
            <a:ext cx="10785389" cy="4334819"/>
          </a:xfrm>
        </p:spPr>
        <p:txBody>
          <a:bodyPr>
            <a:normAutofit fontScale="92500" lnSpcReduction="10000"/>
          </a:bodyPr>
          <a:lstStyle/>
          <a:p>
            <a:r>
              <a:rPr lang="it-IT" dirty="0"/>
              <a:t>I soggetti di TS indirizzano una proposta di partenariato alla PA</a:t>
            </a:r>
          </a:p>
          <a:p>
            <a:r>
              <a:rPr lang="it-IT" dirty="0"/>
              <a:t>Se la PA la ritiene coerente con i propri indirizzi, viene data evidenza pubblica alla volontà di lavorare al Patto in questione e possono aderire al percorso anche soggetti diversi da quelli originariamente proponenti</a:t>
            </a:r>
          </a:p>
          <a:p>
            <a:r>
              <a:rPr lang="it-IT" dirty="0"/>
              <a:t>Ha inizio un lavoro di programmazione e progettazione partecipata cui partecipano gli enti di TS e la PA che ha ricevuto la proposta; questo lavoro ha come esito un progetto esecutivo, comprensivo di piano finanziario</a:t>
            </a:r>
          </a:p>
          <a:p>
            <a:r>
              <a:rPr lang="it-IT" dirty="0"/>
              <a:t>Se:</a:t>
            </a:r>
          </a:p>
          <a:p>
            <a:pPr lvl="1"/>
            <a:r>
              <a:rPr lang="it-IT" dirty="0"/>
              <a:t>I partecipanti al tavolo raggiungono un consenso;</a:t>
            </a:r>
          </a:p>
          <a:p>
            <a:pPr lvl="1"/>
            <a:r>
              <a:rPr lang="it-IT" dirty="0"/>
              <a:t>La PA valuta gli esiti del tavolo effettivamente rispondenti alle proprie strategie… (</a:t>
            </a:r>
            <a:r>
              <a:rPr lang="it-IT" i="1" dirty="0"/>
              <a:t>pagina successiva</a:t>
            </a:r>
            <a:r>
              <a:rPr lang="it-IT" dirty="0"/>
              <a:t>)</a:t>
            </a:r>
          </a:p>
        </p:txBody>
      </p:sp>
      <p:sp>
        <p:nvSpPr>
          <p:cNvPr id="4" name="Segnaposto numero diapositiva 3">
            <a:extLst>
              <a:ext uri="{FF2B5EF4-FFF2-40B4-BE49-F238E27FC236}">
                <a16:creationId xmlns:a16="http://schemas.microsoft.com/office/drawing/2014/main" id="{7F15305F-3F49-4A91-977F-7B60764B61C7}"/>
              </a:ext>
            </a:extLst>
          </p:cNvPr>
          <p:cNvSpPr>
            <a:spLocks noGrp="1"/>
          </p:cNvSpPr>
          <p:nvPr>
            <p:ph type="sldNum" sz="quarter" idx="12"/>
          </p:nvPr>
        </p:nvSpPr>
        <p:spPr/>
        <p:txBody>
          <a:bodyPr/>
          <a:lstStyle/>
          <a:p>
            <a:fld id="{7857964D-D274-47FD-9A15-376DFE8DF902}" type="slidenum">
              <a:rPr lang="it-IT" smtClean="0"/>
              <a:t>61</a:t>
            </a:fld>
            <a:endParaRPr lang="it-IT"/>
          </a:p>
        </p:txBody>
      </p:sp>
    </p:spTree>
    <p:extLst>
      <p:ext uri="{BB962C8B-B14F-4D97-AF65-F5344CB8AC3E}">
        <p14:creationId xmlns:p14="http://schemas.microsoft.com/office/powerpoint/2010/main" val="412016711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9FF6CE9-0A71-4802-81B0-1E71C849009E}"/>
              </a:ext>
            </a:extLst>
          </p:cNvPr>
          <p:cNvSpPr>
            <a:spLocks noGrp="1"/>
          </p:cNvSpPr>
          <p:nvPr>
            <p:ph type="title"/>
          </p:nvPr>
        </p:nvSpPr>
        <p:spPr/>
        <p:txBody>
          <a:bodyPr/>
          <a:lstStyle/>
          <a:p>
            <a:r>
              <a:rPr lang="it-IT" dirty="0"/>
              <a:t>Procedimento tipo dei Patti di sussidiarietà - 2</a:t>
            </a:r>
          </a:p>
        </p:txBody>
      </p:sp>
      <p:sp>
        <p:nvSpPr>
          <p:cNvPr id="3" name="Segnaposto contenuto 2">
            <a:extLst>
              <a:ext uri="{FF2B5EF4-FFF2-40B4-BE49-F238E27FC236}">
                <a16:creationId xmlns:a16="http://schemas.microsoft.com/office/drawing/2014/main" id="{05B77501-86B4-456C-897C-DA302B915ABC}"/>
              </a:ext>
            </a:extLst>
          </p:cNvPr>
          <p:cNvSpPr>
            <a:spLocks noGrp="1"/>
          </p:cNvSpPr>
          <p:nvPr>
            <p:ph idx="1"/>
          </p:nvPr>
        </p:nvSpPr>
        <p:spPr>
          <a:xfrm>
            <a:off x="838200" y="1825625"/>
            <a:ext cx="10515600" cy="4072667"/>
          </a:xfrm>
        </p:spPr>
        <p:txBody>
          <a:bodyPr>
            <a:normAutofit lnSpcReduction="10000"/>
          </a:bodyPr>
          <a:lstStyle/>
          <a:p>
            <a:r>
              <a:rPr lang="it-IT" dirty="0"/>
              <a:t>… La PA può mettere a disposizione risorse economiche, organizzative e/o finanziarie a fronte dell'impegno nei processi di </a:t>
            </a:r>
            <a:r>
              <a:rPr lang="it-IT" dirty="0" err="1"/>
              <a:t>coprogettazione</a:t>
            </a:r>
            <a:r>
              <a:rPr lang="it-IT" dirty="0"/>
              <a:t> dei servizi e degli interventi e nella loro successiva realizzazione</a:t>
            </a:r>
          </a:p>
          <a:p>
            <a:r>
              <a:rPr lang="it-IT" dirty="0"/>
              <a:t>Tali risorse non assumono carattere di corrispettivo ma di contributo alla realizzazione del progetto condiviso</a:t>
            </a:r>
          </a:p>
          <a:p>
            <a:r>
              <a:rPr lang="it-IT" dirty="0"/>
              <a:t>Il soggetto di TS si costituisce in ATS e si vincola alla realizzazione delle azioni progettuali, che la PA dovrà verificare e valutare</a:t>
            </a:r>
          </a:p>
          <a:p>
            <a:r>
              <a:rPr lang="it-IT" dirty="0"/>
              <a:t>Il soggetto di TS apporta almeno il 30% delle risorse necessarie (compresa valorizzazione dell’impegno volontario)</a:t>
            </a:r>
          </a:p>
        </p:txBody>
      </p:sp>
      <p:sp>
        <p:nvSpPr>
          <p:cNvPr id="4" name="Segnaposto numero diapositiva 3">
            <a:extLst>
              <a:ext uri="{FF2B5EF4-FFF2-40B4-BE49-F238E27FC236}">
                <a16:creationId xmlns:a16="http://schemas.microsoft.com/office/drawing/2014/main" id="{50AC9E20-B112-441D-B0BD-9E695108D339}"/>
              </a:ext>
            </a:extLst>
          </p:cNvPr>
          <p:cNvSpPr>
            <a:spLocks noGrp="1"/>
          </p:cNvSpPr>
          <p:nvPr>
            <p:ph type="sldNum" sz="quarter" idx="12"/>
          </p:nvPr>
        </p:nvSpPr>
        <p:spPr/>
        <p:txBody>
          <a:bodyPr/>
          <a:lstStyle/>
          <a:p>
            <a:fld id="{7857964D-D274-47FD-9A15-376DFE8DF902}" type="slidenum">
              <a:rPr lang="it-IT" smtClean="0"/>
              <a:t>62</a:t>
            </a:fld>
            <a:endParaRPr lang="it-IT"/>
          </a:p>
        </p:txBody>
      </p:sp>
    </p:spTree>
    <p:extLst>
      <p:ext uri="{BB962C8B-B14F-4D97-AF65-F5344CB8AC3E}">
        <p14:creationId xmlns:p14="http://schemas.microsoft.com/office/powerpoint/2010/main" val="301148255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CF86379-2705-45E7-B64D-E4073ABBD12C}"/>
              </a:ext>
            </a:extLst>
          </p:cNvPr>
          <p:cNvSpPr>
            <a:spLocks noGrp="1"/>
          </p:cNvSpPr>
          <p:nvPr>
            <p:ph type="title"/>
          </p:nvPr>
        </p:nvSpPr>
        <p:spPr/>
        <p:txBody>
          <a:bodyPr/>
          <a:lstStyle/>
          <a:p>
            <a:r>
              <a:rPr lang="it-IT" dirty="0"/>
              <a:t>Esempio</a:t>
            </a:r>
          </a:p>
        </p:txBody>
      </p:sp>
      <p:sp>
        <p:nvSpPr>
          <p:cNvPr id="3" name="Segnaposto contenuto 2">
            <a:extLst>
              <a:ext uri="{FF2B5EF4-FFF2-40B4-BE49-F238E27FC236}">
                <a16:creationId xmlns:a16="http://schemas.microsoft.com/office/drawing/2014/main" id="{8B476DE6-1D79-4DFC-AE6C-DFE032C2BC21}"/>
              </a:ext>
            </a:extLst>
          </p:cNvPr>
          <p:cNvSpPr>
            <a:spLocks noGrp="1"/>
          </p:cNvSpPr>
          <p:nvPr>
            <p:ph idx="1"/>
          </p:nvPr>
        </p:nvSpPr>
        <p:spPr>
          <a:xfrm>
            <a:off x="838199" y="1825625"/>
            <a:ext cx="5291195" cy="3051175"/>
          </a:xfrm>
        </p:spPr>
        <p:txBody>
          <a:bodyPr>
            <a:normAutofit lnSpcReduction="10000"/>
          </a:bodyPr>
          <a:lstStyle/>
          <a:p>
            <a:r>
              <a:rPr lang="it-IT" sz="2400" dirty="0"/>
              <a:t>30 soggetti di TS (cooperazione, associazioni, volontariato) propongono alla Regione un Patto per realizzare interventi a favore di persone sottoposte a provvedimenti penali</a:t>
            </a:r>
          </a:p>
          <a:p>
            <a:r>
              <a:rPr lang="it-IT" sz="2400" dirty="0"/>
              <a:t>Dopo aver dato evidenza pubblica si lavora al progetto sino a giungere alla sua formulazione definitiva</a:t>
            </a:r>
          </a:p>
        </p:txBody>
      </p:sp>
      <p:pic>
        <p:nvPicPr>
          <p:cNvPr id="4" name="Immagine 3">
            <a:extLst>
              <a:ext uri="{FF2B5EF4-FFF2-40B4-BE49-F238E27FC236}">
                <a16:creationId xmlns:a16="http://schemas.microsoft.com/office/drawing/2014/main" id="{8477D464-3888-4540-B8ED-ABC32CAF83FC}"/>
              </a:ext>
            </a:extLst>
          </p:cNvPr>
          <p:cNvPicPr>
            <a:picLocks noChangeAspect="1"/>
          </p:cNvPicPr>
          <p:nvPr/>
        </p:nvPicPr>
        <p:blipFill>
          <a:blip r:embed="rId2"/>
          <a:stretch>
            <a:fillRect/>
          </a:stretch>
        </p:blipFill>
        <p:spPr>
          <a:xfrm>
            <a:off x="6129394" y="1949193"/>
            <a:ext cx="5861720" cy="2433337"/>
          </a:xfrm>
          <a:prstGeom prst="rect">
            <a:avLst/>
          </a:prstGeom>
          <a:ln>
            <a:solidFill>
              <a:schemeClr val="accent1"/>
            </a:solidFill>
          </a:ln>
        </p:spPr>
      </p:pic>
      <p:sp>
        <p:nvSpPr>
          <p:cNvPr id="5" name="Rettangolo 4">
            <a:extLst>
              <a:ext uri="{FF2B5EF4-FFF2-40B4-BE49-F238E27FC236}">
                <a16:creationId xmlns:a16="http://schemas.microsoft.com/office/drawing/2014/main" id="{6BBF4939-184B-40DE-B628-86AD9597BBFD}"/>
              </a:ext>
            </a:extLst>
          </p:cNvPr>
          <p:cNvSpPr/>
          <p:nvPr/>
        </p:nvSpPr>
        <p:spPr>
          <a:xfrm>
            <a:off x="625989" y="4769586"/>
            <a:ext cx="10396237" cy="830997"/>
          </a:xfrm>
          <a:prstGeom prst="rect">
            <a:avLst/>
          </a:prstGeom>
        </p:spPr>
        <p:txBody>
          <a:bodyPr wrap="square">
            <a:spAutoFit/>
          </a:bodyPr>
          <a:lstStyle/>
          <a:p>
            <a:pPr marL="342900" indent="-342900">
              <a:buFont typeface="Arial" panose="020B0604020202020204" pitchFamily="34" charset="0"/>
              <a:buChar char="•"/>
            </a:pPr>
            <a:r>
              <a:rPr lang="it-IT" sz="2400" dirty="0"/>
              <a:t>Si giunge ad un progetto che comporta spese per 333 mila euro, 83 mila dei quali auto finanziati (prevalentemente valorizzazione di lavoro volontario)</a:t>
            </a:r>
          </a:p>
        </p:txBody>
      </p:sp>
      <p:sp>
        <p:nvSpPr>
          <p:cNvPr id="6" name="Segnaposto numero diapositiva 5">
            <a:extLst>
              <a:ext uri="{FF2B5EF4-FFF2-40B4-BE49-F238E27FC236}">
                <a16:creationId xmlns:a16="http://schemas.microsoft.com/office/drawing/2014/main" id="{BF444CA2-1F6D-4288-A95A-C74786A9D058}"/>
              </a:ext>
            </a:extLst>
          </p:cNvPr>
          <p:cNvSpPr>
            <a:spLocks noGrp="1"/>
          </p:cNvSpPr>
          <p:nvPr>
            <p:ph type="sldNum" sz="quarter" idx="12"/>
          </p:nvPr>
        </p:nvSpPr>
        <p:spPr/>
        <p:txBody>
          <a:bodyPr/>
          <a:lstStyle/>
          <a:p>
            <a:fld id="{7857964D-D274-47FD-9A15-376DFE8DF902}" type="slidenum">
              <a:rPr lang="it-IT" smtClean="0"/>
              <a:t>63</a:t>
            </a:fld>
            <a:endParaRPr lang="it-IT"/>
          </a:p>
        </p:txBody>
      </p:sp>
    </p:spTree>
    <p:extLst>
      <p:ext uri="{BB962C8B-B14F-4D97-AF65-F5344CB8AC3E}">
        <p14:creationId xmlns:p14="http://schemas.microsoft.com/office/powerpoint/2010/main" val="243597871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427B93E-8505-4D45-8F57-6D84EF8AEB5F}"/>
              </a:ext>
            </a:extLst>
          </p:cNvPr>
          <p:cNvSpPr>
            <a:spLocks noGrp="1"/>
          </p:cNvSpPr>
          <p:nvPr>
            <p:ph type="title"/>
          </p:nvPr>
        </p:nvSpPr>
        <p:spPr>
          <a:xfrm>
            <a:off x="838200" y="365125"/>
            <a:ext cx="10950146" cy="1325563"/>
          </a:xfrm>
        </p:spPr>
        <p:txBody>
          <a:bodyPr/>
          <a:lstStyle/>
          <a:p>
            <a:r>
              <a:rPr lang="it-IT" dirty="0"/>
              <a:t>Confronto Patti – Coprogettazione ex 328/2000</a:t>
            </a:r>
          </a:p>
        </p:txBody>
      </p:sp>
      <p:sp>
        <p:nvSpPr>
          <p:cNvPr id="3" name="Segnaposto contenuto 2">
            <a:extLst>
              <a:ext uri="{FF2B5EF4-FFF2-40B4-BE49-F238E27FC236}">
                <a16:creationId xmlns:a16="http://schemas.microsoft.com/office/drawing/2014/main" id="{454C4623-857B-4E02-8462-04F9AA3102D9}"/>
              </a:ext>
            </a:extLst>
          </p:cNvPr>
          <p:cNvSpPr>
            <a:spLocks noGrp="1"/>
          </p:cNvSpPr>
          <p:nvPr>
            <p:ph idx="1"/>
          </p:nvPr>
        </p:nvSpPr>
        <p:spPr>
          <a:xfrm>
            <a:off x="838200" y="1825625"/>
            <a:ext cx="10515600" cy="4122094"/>
          </a:xfrm>
        </p:spPr>
        <p:txBody>
          <a:bodyPr>
            <a:normAutofit lnSpcReduction="10000"/>
          </a:bodyPr>
          <a:lstStyle/>
          <a:p>
            <a:r>
              <a:rPr lang="it-IT" dirty="0"/>
              <a:t>La </a:t>
            </a:r>
            <a:r>
              <a:rPr lang="it-IT" dirty="0" err="1"/>
              <a:t>coprogettazione</a:t>
            </a:r>
            <a:r>
              <a:rPr lang="it-IT" dirty="0"/>
              <a:t> presuppone interventi innovativi e sperimentali, i patti non necessariamente</a:t>
            </a:r>
          </a:p>
          <a:p>
            <a:r>
              <a:rPr lang="it-IT" dirty="0"/>
              <a:t>I patti presuppongono una capacità di realizzazione autonoma da parte del TS – ancorché rafforzata dal supporto della PA – la co-progettazione 328/2000 non necessariamente</a:t>
            </a:r>
          </a:p>
          <a:p>
            <a:r>
              <a:rPr lang="it-IT" dirty="0"/>
              <a:t>Il fondamento della co-progettazione 328/2000 è la necessità di esplorare al meglio un ambito poco conosciuto, quello dei patti il riconoscimento della capacità autonoma della società civile di realizzare un intervento e una libera valutazione di PA e TS circa i vantaggi della collaborazione</a:t>
            </a:r>
          </a:p>
        </p:txBody>
      </p:sp>
      <p:sp>
        <p:nvSpPr>
          <p:cNvPr id="4" name="Segnaposto numero diapositiva 3">
            <a:extLst>
              <a:ext uri="{FF2B5EF4-FFF2-40B4-BE49-F238E27FC236}">
                <a16:creationId xmlns:a16="http://schemas.microsoft.com/office/drawing/2014/main" id="{887FBFDB-BD15-46E5-8FB6-1AD10F1523D1}"/>
              </a:ext>
            </a:extLst>
          </p:cNvPr>
          <p:cNvSpPr>
            <a:spLocks noGrp="1"/>
          </p:cNvSpPr>
          <p:nvPr>
            <p:ph type="sldNum" sz="quarter" idx="12"/>
          </p:nvPr>
        </p:nvSpPr>
        <p:spPr/>
        <p:txBody>
          <a:bodyPr/>
          <a:lstStyle/>
          <a:p>
            <a:fld id="{7857964D-D274-47FD-9A15-376DFE8DF902}" type="slidenum">
              <a:rPr lang="it-IT" smtClean="0"/>
              <a:t>64</a:t>
            </a:fld>
            <a:endParaRPr lang="it-IT"/>
          </a:p>
        </p:txBody>
      </p:sp>
    </p:spTree>
    <p:extLst>
      <p:ext uri="{BB962C8B-B14F-4D97-AF65-F5344CB8AC3E}">
        <p14:creationId xmlns:p14="http://schemas.microsoft.com/office/powerpoint/2010/main" val="240634706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B37FA07-3D1D-45F4-AC3E-266AA01D5B06}"/>
              </a:ext>
            </a:extLst>
          </p:cNvPr>
          <p:cNvSpPr>
            <a:spLocks noGrp="1"/>
          </p:cNvSpPr>
          <p:nvPr>
            <p:ph type="title"/>
          </p:nvPr>
        </p:nvSpPr>
        <p:spPr/>
        <p:txBody>
          <a:bodyPr>
            <a:normAutofit/>
          </a:bodyPr>
          <a:lstStyle/>
          <a:p>
            <a:r>
              <a:rPr lang="it-IT" sz="4400" dirty="0"/>
              <a:t>Unità 5b – I patti di collaborazione</a:t>
            </a:r>
          </a:p>
        </p:txBody>
      </p:sp>
      <p:sp>
        <p:nvSpPr>
          <p:cNvPr id="3" name="Segnaposto testo 2">
            <a:extLst>
              <a:ext uri="{FF2B5EF4-FFF2-40B4-BE49-F238E27FC236}">
                <a16:creationId xmlns:a16="http://schemas.microsoft.com/office/drawing/2014/main" id="{76AEA991-F4D8-4B69-9CD6-F8FFBA6736F2}"/>
              </a:ext>
            </a:extLst>
          </p:cNvPr>
          <p:cNvSpPr>
            <a:spLocks noGrp="1"/>
          </p:cNvSpPr>
          <p:nvPr>
            <p:ph type="body" idx="1"/>
          </p:nvPr>
        </p:nvSpPr>
        <p:spPr/>
        <p:txBody>
          <a:bodyPr/>
          <a:lstStyle/>
          <a:p>
            <a:r>
              <a:rPr lang="it-IT" dirty="0"/>
              <a:t>Patti di collaborazione e Regolamenti per l’Amministrazione condivisa dei beni comuni</a:t>
            </a:r>
          </a:p>
        </p:txBody>
      </p:sp>
      <p:sp>
        <p:nvSpPr>
          <p:cNvPr id="4" name="Segnaposto numero diapositiva 3">
            <a:extLst>
              <a:ext uri="{FF2B5EF4-FFF2-40B4-BE49-F238E27FC236}">
                <a16:creationId xmlns:a16="http://schemas.microsoft.com/office/drawing/2014/main" id="{1F29F734-6E87-4F6D-91E8-C5AB67A21426}"/>
              </a:ext>
            </a:extLst>
          </p:cNvPr>
          <p:cNvSpPr>
            <a:spLocks noGrp="1"/>
          </p:cNvSpPr>
          <p:nvPr>
            <p:ph type="sldNum" sz="quarter" idx="12"/>
          </p:nvPr>
        </p:nvSpPr>
        <p:spPr>
          <a:xfrm>
            <a:off x="8610600" y="6356350"/>
            <a:ext cx="2743200" cy="365125"/>
          </a:xfrm>
        </p:spPr>
        <p:txBody>
          <a:bodyPr/>
          <a:lstStyle/>
          <a:p>
            <a:fld id="{7857964D-D274-47FD-9A15-376DFE8DF902}" type="slidenum">
              <a:rPr lang="it-IT" smtClean="0"/>
              <a:t>65</a:t>
            </a:fld>
            <a:endParaRPr lang="it-IT"/>
          </a:p>
        </p:txBody>
      </p:sp>
    </p:spTree>
    <p:extLst>
      <p:ext uri="{BB962C8B-B14F-4D97-AF65-F5344CB8AC3E}">
        <p14:creationId xmlns:p14="http://schemas.microsoft.com/office/powerpoint/2010/main" val="395346944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751E63D-915D-4DB8-B74F-6BB9B5B158C2}"/>
              </a:ext>
            </a:extLst>
          </p:cNvPr>
          <p:cNvSpPr>
            <a:spLocks noGrp="1"/>
          </p:cNvSpPr>
          <p:nvPr>
            <p:ph type="title"/>
          </p:nvPr>
        </p:nvSpPr>
        <p:spPr/>
        <p:txBody>
          <a:bodyPr/>
          <a:lstStyle/>
          <a:p>
            <a:r>
              <a:rPr lang="it-IT" dirty="0"/>
              <a:t>Cenni sui Patti di collaborazione</a:t>
            </a:r>
          </a:p>
        </p:txBody>
      </p:sp>
      <p:sp>
        <p:nvSpPr>
          <p:cNvPr id="3" name="Segnaposto contenuto 2">
            <a:extLst>
              <a:ext uri="{FF2B5EF4-FFF2-40B4-BE49-F238E27FC236}">
                <a16:creationId xmlns:a16="http://schemas.microsoft.com/office/drawing/2014/main" id="{64DC98D0-B800-4D5D-A4C8-2DDDBC9479FB}"/>
              </a:ext>
            </a:extLst>
          </p:cNvPr>
          <p:cNvSpPr>
            <a:spLocks noGrp="1"/>
          </p:cNvSpPr>
          <p:nvPr>
            <p:ph idx="1"/>
          </p:nvPr>
        </p:nvSpPr>
        <p:spPr>
          <a:xfrm>
            <a:off x="838200" y="1565189"/>
            <a:ext cx="10941908" cy="4448433"/>
          </a:xfrm>
        </p:spPr>
        <p:txBody>
          <a:bodyPr>
            <a:normAutofit fontScale="92500"/>
          </a:bodyPr>
          <a:lstStyle/>
          <a:p>
            <a:r>
              <a:rPr lang="it-IT" dirty="0"/>
              <a:t>Ad oggi 138 Comuni in Italia (tra cui </a:t>
            </a:r>
            <a:r>
              <a:rPr lang="it-IT" dirty="0">
                <a:hlinkClick r:id="rId2"/>
              </a:rPr>
              <a:t>Bologna</a:t>
            </a:r>
            <a:r>
              <a:rPr lang="it-IT" dirty="0"/>
              <a:t>, la prima città ad approvarlo, </a:t>
            </a:r>
            <a:r>
              <a:rPr lang="it-IT" dirty="0">
                <a:hlinkClick r:id="rId3"/>
              </a:rPr>
              <a:t>Torino</a:t>
            </a:r>
            <a:r>
              <a:rPr lang="it-IT" dirty="0"/>
              <a:t>, </a:t>
            </a:r>
            <a:r>
              <a:rPr lang="it-IT" dirty="0">
                <a:hlinkClick r:id="rId4"/>
              </a:rPr>
              <a:t>Roma</a:t>
            </a:r>
            <a:r>
              <a:rPr lang="it-IT" dirty="0"/>
              <a:t>) hanno approvato un regolamento per l’amministrazione condivisa dei beni comuni e altri 66 hanno avviato le procedure per approvarlo (Fonte: </a:t>
            </a:r>
            <a:r>
              <a:rPr lang="it-IT" dirty="0">
                <a:hlinkClick r:id="rId5"/>
              </a:rPr>
              <a:t>Labsus</a:t>
            </a:r>
            <a:r>
              <a:rPr lang="it-IT" dirty="0"/>
              <a:t>; vedi l’attuale </a:t>
            </a:r>
            <a:r>
              <a:rPr lang="it-IT" dirty="0">
                <a:hlinkClick r:id="rId6"/>
              </a:rPr>
              <a:t>regolamento tipo</a:t>
            </a:r>
            <a:r>
              <a:rPr lang="it-IT" dirty="0"/>
              <a:t>)</a:t>
            </a:r>
          </a:p>
          <a:p>
            <a:r>
              <a:rPr lang="it-IT" dirty="0"/>
              <a:t>I Regolamenti disciplinano finalità e caratteristiche dei «Patti di collaborazione» e le procedure per giungere a stipularli</a:t>
            </a:r>
          </a:p>
          <a:p>
            <a:r>
              <a:rPr lang="it-IT" dirty="0"/>
              <a:t>I Patti sono strumenti attraverso i quali «Comune e cittadini attivi concordano tutto ciò che è necessario ai fini della realizzazione degli interventi di cura, gestione condivisa e rigenerazione dei beni comuni.»</a:t>
            </a:r>
          </a:p>
          <a:p>
            <a:r>
              <a:rPr lang="it-IT" dirty="0"/>
              <a:t>A Bologna, prima città ad approvare un Regolamento, sono oggi attivi circa 120 patti</a:t>
            </a:r>
          </a:p>
        </p:txBody>
      </p:sp>
      <p:sp>
        <p:nvSpPr>
          <p:cNvPr id="4" name="Segnaposto numero diapositiva 3">
            <a:extLst>
              <a:ext uri="{FF2B5EF4-FFF2-40B4-BE49-F238E27FC236}">
                <a16:creationId xmlns:a16="http://schemas.microsoft.com/office/drawing/2014/main" id="{87BA7639-2017-48D8-A41C-C00A5D5819F2}"/>
              </a:ext>
            </a:extLst>
          </p:cNvPr>
          <p:cNvSpPr>
            <a:spLocks noGrp="1"/>
          </p:cNvSpPr>
          <p:nvPr>
            <p:ph type="sldNum" sz="quarter" idx="12"/>
          </p:nvPr>
        </p:nvSpPr>
        <p:spPr/>
        <p:txBody>
          <a:bodyPr/>
          <a:lstStyle/>
          <a:p>
            <a:fld id="{7857964D-D274-47FD-9A15-376DFE8DF902}" type="slidenum">
              <a:rPr lang="it-IT" smtClean="0"/>
              <a:t>66</a:t>
            </a:fld>
            <a:endParaRPr lang="it-IT"/>
          </a:p>
        </p:txBody>
      </p:sp>
    </p:spTree>
    <p:extLst>
      <p:ext uri="{BB962C8B-B14F-4D97-AF65-F5344CB8AC3E}">
        <p14:creationId xmlns:p14="http://schemas.microsoft.com/office/powerpoint/2010/main" val="311510894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9AD38BA-1334-4CA5-A0B3-2B9D60632C6D}"/>
              </a:ext>
            </a:extLst>
          </p:cNvPr>
          <p:cNvSpPr>
            <a:spLocks noGrp="1"/>
          </p:cNvSpPr>
          <p:nvPr>
            <p:ph type="title"/>
          </p:nvPr>
        </p:nvSpPr>
        <p:spPr/>
        <p:txBody>
          <a:bodyPr/>
          <a:lstStyle/>
          <a:p>
            <a:r>
              <a:rPr lang="it-IT" dirty="0"/>
              <a:t>Esempi</a:t>
            </a:r>
          </a:p>
        </p:txBody>
      </p:sp>
      <p:pic>
        <p:nvPicPr>
          <p:cNvPr id="4" name="Immagine 3">
            <a:extLst>
              <a:ext uri="{FF2B5EF4-FFF2-40B4-BE49-F238E27FC236}">
                <a16:creationId xmlns:a16="http://schemas.microsoft.com/office/drawing/2014/main" id="{120B3D03-3298-4407-AC8D-43A4E51CBCF5}"/>
              </a:ext>
            </a:extLst>
          </p:cNvPr>
          <p:cNvPicPr>
            <a:picLocks noChangeAspect="1"/>
          </p:cNvPicPr>
          <p:nvPr/>
        </p:nvPicPr>
        <p:blipFill>
          <a:blip r:embed="rId2"/>
          <a:stretch>
            <a:fillRect/>
          </a:stretch>
        </p:blipFill>
        <p:spPr>
          <a:xfrm>
            <a:off x="860335" y="1474573"/>
            <a:ext cx="4813957" cy="5207085"/>
          </a:xfrm>
          <a:prstGeom prst="rect">
            <a:avLst/>
          </a:prstGeom>
        </p:spPr>
      </p:pic>
      <p:pic>
        <p:nvPicPr>
          <p:cNvPr id="5" name="Immagine 4">
            <a:extLst>
              <a:ext uri="{FF2B5EF4-FFF2-40B4-BE49-F238E27FC236}">
                <a16:creationId xmlns:a16="http://schemas.microsoft.com/office/drawing/2014/main" id="{9EDF2712-01F0-4299-93A4-D1168E55AF49}"/>
              </a:ext>
            </a:extLst>
          </p:cNvPr>
          <p:cNvPicPr>
            <a:picLocks noChangeAspect="1"/>
          </p:cNvPicPr>
          <p:nvPr/>
        </p:nvPicPr>
        <p:blipFill>
          <a:blip r:embed="rId3"/>
          <a:stretch>
            <a:fillRect/>
          </a:stretch>
        </p:blipFill>
        <p:spPr>
          <a:xfrm>
            <a:off x="5674291" y="1474573"/>
            <a:ext cx="4894409" cy="2626083"/>
          </a:xfrm>
          <a:prstGeom prst="rect">
            <a:avLst/>
          </a:prstGeom>
        </p:spPr>
      </p:pic>
      <p:pic>
        <p:nvPicPr>
          <p:cNvPr id="6" name="Immagine 5">
            <a:extLst>
              <a:ext uri="{FF2B5EF4-FFF2-40B4-BE49-F238E27FC236}">
                <a16:creationId xmlns:a16="http://schemas.microsoft.com/office/drawing/2014/main" id="{8404215F-826D-4210-B01C-C04E6815F56C}"/>
              </a:ext>
            </a:extLst>
          </p:cNvPr>
          <p:cNvPicPr>
            <a:picLocks noChangeAspect="1"/>
          </p:cNvPicPr>
          <p:nvPr/>
        </p:nvPicPr>
        <p:blipFill>
          <a:blip r:embed="rId4"/>
          <a:stretch>
            <a:fillRect/>
          </a:stretch>
        </p:blipFill>
        <p:spPr>
          <a:xfrm>
            <a:off x="10568700" y="1469262"/>
            <a:ext cx="1386473" cy="2620772"/>
          </a:xfrm>
          <a:prstGeom prst="rect">
            <a:avLst/>
          </a:prstGeom>
        </p:spPr>
      </p:pic>
      <p:pic>
        <p:nvPicPr>
          <p:cNvPr id="7" name="Immagine 6">
            <a:extLst>
              <a:ext uri="{FF2B5EF4-FFF2-40B4-BE49-F238E27FC236}">
                <a16:creationId xmlns:a16="http://schemas.microsoft.com/office/drawing/2014/main" id="{354B2166-B42D-4F0C-ADAF-8983135E3CEA}"/>
              </a:ext>
            </a:extLst>
          </p:cNvPr>
          <p:cNvPicPr>
            <a:picLocks noChangeAspect="1"/>
          </p:cNvPicPr>
          <p:nvPr/>
        </p:nvPicPr>
        <p:blipFill>
          <a:blip r:embed="rId5"/>
          <a:stretch>
            <a:fillRect/>
          </a:stretch>
        </p:blipFill>
        <p:spPr>
          <a:xfrm>
            <a:off x="5674290" y="3503854"/>
            <a:ext cx="2452768" cy="2216632"/>
          </a:xfrm>
          <a:prstGeom prst="rect">
            <a:avLst/>
          </a:prstGeom>
        </p:spPr>
      </p:pic>
      <p:sp>
        <p:nvSpPr>
          <p:cNvPr id="3" name="Segnaposto numero diapositiva 2">
            <a:extLst>
              <a:ext uri="{FF2B5EF4-FFF2-40B4-BE49-F238E27FC236}">
                <a16:creationId xmlns:a16="http://schemas.microsoft.com/office/drawing/2014/main" id="{95B5CE89-AEBC-4A49-A3AF-90B1C7C53D2B}"/>
              </a:ext>
            </a:extLst>
          </p:cNvPr>
          <p:cNvSpPr>
            <a:spLocks noGrp="1"/>
          </p:cNvSpPr>
          <p:nvPr>
            <p:ph type="sldNum" sz="quarter" idx="12"/>
          </p:nvPr>
        </p:nvSpPr>
        <p:spPr>
          <a:xfrm>
            <a:off x="11646055" y="6445154"/>
            <a:ext cx="505546" cy="365125"/>
          </a:xfrm>
        </p:spPr>
        <p:txBody>
          <a:bodyPr/>
          <a:lstStyle/>
          <a:p>
            <a:fld id="{7857964D-D274-47FD-9A15-376DFE8DF902}" type="slidenum">
              <a:rPr lang="it-IT" smtClean="0"/>
              <a:t>67</a:t>
            </a:fld>
            <a:endParaRPr lang="it-IT"/>
          </a:p>
        </p:txBody>
      </p:sp>
      <p:sp>
        <p:nvSpPr>
          <p:cNvPr id="8" name="Rettangolo 7">
            <a:extLst>
              <a:ext uri="{FF2B5EF4-FFF2-40B4-BE49-F238E27FC236}">
                <a16:creationId xmlns:a16="http://schemas.microsoft.com/office/drawing/2014/main" id="{BE3F23D4-AC8D-4B24-8277-98D0042D0DBD}"/>
              </a:ext>
            </a:extLst>
          </p:cNvPr>
          <p:cNvSpPr/>
          <p:nvPr/>
        </p:nvSpPr>
        <p:spPr>
          <a:xfrm>
            <a:off x="4227703" y="5903200"/>
            <a:ext cx="7034233" cy="523220"/>
          </a:xfrm>
          <a:prstGeom prst="rect">
            <a:avLst/>
          </a:prstGeom>
        </p:spPr>
        <p:txBody>
          <a:bodyPr wrap="none">
            <a:spAutoFit/>
          </a:bodyPr>
          <a:lstStyle/>
          <a:p>
            <a:r>
              <a:rPr lang="it-IT" sz="2800" dirty="0">
                <a:solidFill>
                  <a:srgbClr val="0033CC"/>
                </a:solidFill>
                <a:latin typeface="Franklin Gothic Demi Cond" panose="020B0706030402020204" pitchFamily="34" charset="0"/>
              </a:rPr>
              <a:t>http://comunita.comune.bologna.it/beni-comuni</a:t>
            </a:r>
          </a:p>
        </p:txBody>
      </p:sp>
    </p:spTree>
    <p:extLst>
      <p:ext uri="{BB962C8B-B14F-4D97-AF65-F5344CB8AC3E}">
        <p14:creationId xmlns:p14="http://schemas.microsoft.com/office/powerpoint/2010/main" val="400753385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09BF8C9-DFA8-408D-B358-99BA1782D997}"/>
              </a:ext>
            </a:extLst>
          </p:cNvPr>
          <p:cNvSpPr>
            <a:spLocks noGrp="1"/>
          </p:cNvSpPr>
          <p:nvPr>
            <p:ph type="title"/>
          </p:nvPr>
        </p:nvSpPr>
        <p:spPr/>
        <p:txBody>
          <a:bodyPr/>
          <a:lstStyle/>
          <a:p>
            <a:r>
              <a:rPr lang="it-IT" dirty="0"/>
              <a:t>Su cosa si fondano i patti</a:t>
            </a:r>
          </a:p>
        </p:txBody>
      </p:sp>
      <p:sp>
        <p:nvSpPr>
          <p:cNvPr id="3" name="Segnaposto contenuto 2">
            <a:extLst>
              <a:ext uri="{FF2B5EF4-FFF2-40B4-BE49-F238E27FC236}">
                <a16:creationId xmlns:a16="http://schemas.microsoft.com/office/drawing/2014/main" id="{162BF559-0478-44FE-8C04-86449283D214}"/>
              </a:ext>
            </a:extLst>
          </p:cNvPr>
          <p:cNvSpPr>
            <a:spLocks noGrp="1"/>
          </p:cNvSpPr>
          <p:nvPr>
            <p:ph idx="1"/>
          </p:nvPr>
        </p:nvSpPr>
        <p:spPr>
          <a:xfrm>
            <a:off x="838199" y="1622854"/>
            <a:ext cx="11180805" cy="4341341"/>
          </a:xfrm>
        </p:spPr>
        <p:txBody>
          <a:bodyPr>
            <a:normAutofit fontScale="92500" lnSpcReduction="10000"/>
          </a:bodyPr>
          <a:lstStyle/>
          <a:p>
            <a:r>
              <a:rPr lang="it-IT" dirty="0"/>
              <a:t>I patti nascono dalla volontà dei cittadini di farsi carico di un aspetto del bene comune del proprio territorio</a:t>
            </a:r>
          </a:p>
          <a:p>
            <a:r>
              <a:rPr lang="it-IT" dirty="0"/>
              <a:t>L’iter generalmente ha inizio con una proposta dei cittadini attivi o di formazioni sociali cui essi partecipano</a:t>
            </a:r>
          </a:p>
          <a:p>
            <a:r>
              <a:rPr lang="it-IT" dirty="0"/>
              <a:t>L’Ufficio comunale competente verifica la rispondenza del patto all’interesse pubblico e le caratteristiche democratiche e partecipative del gruppo proponente</a:t>
            </a:r>
          </a:p>
          <a:p>
            <a:r>
              <a:rPr lang="it-IT" dirty="0"/>
              <a:t>Nel Regolamento tipo non si prevedono flussi di denaro a sostegno dei cittadini attivi, ma possibili interventi del Comune a rafforzamento del loro intervento quali la concessione gratuita di spazi pubblici, l’assunzione delle spese di utenza e manutenzione, la messa a disposizione di beni strumentali, l’impegno nel progetto di dipendenti pubblici</a:t>
            </a:r>
          </a:p>
          <a:p>
            <a:endParaRPr lang="it-IT" dirty="0"/>
          </a:p>
        </p:txBody>
      </p:sp>
      <p:sp>
        <p:nvSpPr>
          <p:cNvPr id="4" name="Segnaposto numero diapositiva 3">
            <a:extLst>
              <a:ext uri="{FF2B5EF4-FFF2-40B4-BE49-F238E27FC236}">
                <a16:creationId xmlns:a16="http://schemas.microsoft.com/office/drawing/2014/main" id="{FDEBD444-04C7-4812-A93D-887CA0996741}"/>
              </a:ext>
            </a:extLst>
          </p:cNvPr>
          <p:cNvSpPr>
            <a:spLocks noGrp="1"/>
          </p:cNvSpPr>
          <p:nvPr>
            <p:ph type="sldNum" sz="quarter" idx="12"/>
          </p:nvPr>
        </p:nvSpPr>
        <p:spPr/>
        <p:txBody>
          <a:bodyPr/>
          <a:lstStyle/>
          <a:p>
            <a:fld id="{7857964D-D274-47FD-9A15-376DFE8DF902}" type="slidenum">
              <a:rPr lang="it-IT" smtClean="0"/>
              <a:t>68</a:t>
            </a:fld>
            <a:endParaRPr lang="it-IT"/>
          </a:p>
        </p:txBody>
      </p:sp>
    </p:spTree>
    <p:extLst>
      <p:ext uri="{BB962C8B-B14F-4D97-AF65-F5344CB8AC3E}">
        <p14:creationId xmlns:p14="http://schemas.microsoft.com/office/powerpoint/2010/main" val="356426129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DD7B65D-4260-48B9-92AB-E3359FF53AC4}"/>
              </a:ext>
            </a:extLst>
          </p:cNvPr>
          <p:cNvSpPr>
            <a:spLocks noGrp="1"/>
          </p:cNvSpPr>
          <p:nvPr>
            <p:ph type="title"/>
          </p:nvPr>
        </p:nvSpPr>
        <p:spPr/>
        <p:txBody>
          <a:bodyPr/>
          <a:lstStyle/>
          <a:p>
            <a:r>
              <a:rPr lang="it-IT" dirty="0"/>
              <a:t>Non solo welfare…</a:t>
            </a:r>
          </a:p>
        </p:txBody>
      </p:sp>
      <p:sp>
        <p:nvSpPr>
          <p:cNvPr id="3" name="Segnaposto contenuto 2">
            <a:extLst>
              <a:ext uri="{FF2B5EF4-FFF2-40B4-BE49-F238E27FC236}">
                <a16:creationId xmlns:a16="http://schemas.microsoft.com/office/drawing/2014/main" id="{589842BF-38A0-4CF2-8EC2-1DFB7692C8BE}"/>
              </a:ext>
            </a:extLst>
          </p:cNvPr>
          <p:cNvSpPr>
            <a:spLocks noGrp="1"/>
          </p:cNvSpPr>
          <p:nvPr>
            <p:ph idx="1"/>
          </p:nvPr>
        </p:nvSpPr>
        <p:spPr>
          <a:xfrm>
            <a:off x="838200" y="1825625"/>
            <a:ext cx="10515600" cy="4064429"/>
          </a:xfrm>
        </p:spPr>
        <p:txBody>
          <a:bodyPr>
            <a:normAutofit fontScale="92500" lnSpcReduction="10000"/>
          </a:bodyPr>
          <a:lstStyle/>
          <a:p>
            <a:r>
              <a:rPr lang="it-IT" dirty="0"/>
              <a:t>Anzi, non principalmente welfare: i Patti di collaborazione sono innanzitutto uno strumento di cittadinanza attiva e possono riguardare il decoro urbano, lo sviluppo locale, la cura, rigenerazione e gestione di spazi pubblici, ecc.; ma molti riguardano il welfare</a:t>
            </a:r>
          </a:p>
          <a:p>
            <a:r>
              <a:rPr lang="it-IT" dirty="0"/>
              <a:t>Anche se difficilmente questo strumento può sostenere servizi di welfare strutturati, è sicuramente utile per l’attivazione di interventi con forte carattere comunitario </a:t>
            </a:r>
          </a:p>
          <a:p>
            <a:r>
              <a:rPr lang="it-IT" dirty="0"/>
              <a:t>Si tratta di una delle più significative innovazioni nella pratica amministrativa collaborativa del nostro Paese, se si considera che in quattro anni uno strumento prima inesistente è stato adottato da oltre 100 comuni e che vi sono circa 500 patti di collaborazione attivi </a:t>
            </a:r>
          </a:p>
        </p:txBody>
      </p:sp>
      <p:sp>
        <p:nvSpPr>
          <p:cNvPr id="4" name="Segnaposto numero diapositiva 3">
            <a:extLst>
              <a:ext uri="{FF2B5EF4-FFF2-40B4-BE49-F238E27FC236}">
                <a16:creationId xmlns:a16="http://schemas.microsoft.com/office/drawing/2014/main" id="{D79B578F-12B5-495D-94B4-9DA1503F2C15}"/>
              </a:ext>
            </a:extLst>
          </p:cNvPr>
          <p:cNvSpPr>
            <a:spLocks noGrp="1"/>
          </p:cNvSpPr>
          <p:nvPr>
            <p:ph type="sldNum" sz="quarter" idx="12"/>
          </p:nvPr>
        </p:nvSpPr>
        <p:spPr/>
        <p:txBody>
          <a:bodyPr/>
          <a:lstStyle/>
          <a:p>
            <a:fld id="{7857964D-D274-47FD-9A15-376DFE8DF902}" type="slidenum">
              <a:rPr lang="it-IT" smtClean="0"/>
              <a:t>69</a:t>
            </a:fld>
            <a:endParaRPr lang="it-IT"/>
          </a:p>
        </p:txBody>
      </p:sp>
    </p:spTree>
    <p:extLst>
      <p:ext uri="{BB962C8B-B14F-4D97-AF65-F5344CB8AC3E}">
        <p14:creationId xmlns:p14="http://schemas.microsoft.com/office/powerpoint/2010/main" val="12703995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B4D8503-64F3-4FBD-962B-A5DF35147F4A}"/>
              </a:ext>
            </a:extLst>
          </p:cNvPr>
          <p:cNvSpPr>
            <a:spLocks noGrp="1"/>
          </p:cNvSpPr>
          <p:nvPr>
            <p:ph type="title"/>
          </p:nvPr>
        </p:nvSpPr>
        <p:spPr/>
        <p:txBody>
          <a:bodyPr/>
          <a:lstStyle/>
          <a:p>
            <a:r>
              <a:rPr lang="it-IT" dirty="0"/>
              <a:t>Gli strumenti collaborativi non sono…</a:t>
            </a:r>
          </a:p>
        </p:txBody>
      </p:sp>
      <p:sp>
        <p:nvSpPr>
          <p:cNvPr id="3" name="Segnaposto contenuto 2">
            <a:extLst>
              <a:ext uri="{FF2B5EF4-FFF2-40B4-BE49-F238E27FC236}">
                <a16:creationId xmlns:a16="http://schemas.microsoft.com/office/drawing/2014/main" id="{97170F85-96DC-4DC7-B3E4-793728912A47}"/>
              </a:ext>
            </a:extLst>
          </p:cNvPr>
          <p:cNvSpPr>
            <a:spLocks noGrp="1"/>
          </p:cNvSpPr>
          <p:nvPr>
            <p:ph idx="1"/>
          </p:nvPr>
        </p:nvSpPr>
        <p:spPr>
          <a:xfrm>
            <a:off x="1384182" y="1825625"/>
            <a:ext cx="9969617" cy="4351338"/>
          </a:xfrm>
        </p:spPr>
        <p:txBody>
          <a:bodyPr/>
          <a:lstStyle/>
          <a:p>
            <a:r>
              <a:rPr lang="it-IT" dirty="0"/>
              <a:t>Strumenti per semplificare le procedure di gara</a:t>
            </a:r>
          </a:p>
          <a:p>
            <a:r>
              <a:rPr lang="it-IT" dirty="0"/>
              <a:t>Scelte </a:t>
            </a:r>
            <a:r>
              <a:rPr lang="it-IT" i="1" dirty="0" err="1"/>
              <a:t>border</a:t>
            </a:r>
            <a:r>
              <a:rPr lang="it-IT" i="1" dirty="0"/>
              <a:t> line</a:t>
            </a:r>
            <a:r>
              <a:rPr lang="it-IT" dirty="0"/>
              <a:t> per aggirare i vincoli procedurali richiesti dalle normative sulle gare</a:t>
            </a:r>
          </a:p>
          <a:p>
            <a:r>
              <a:rPr lang="it-IT" dirty="0"/>
              <a:t>Un modo diverso e più semplice per fare gli appalti</a:t>
            </a:r>
          </a:p>
          <a:p>
            <a:r>
              <a:rPr lang="it-IT" dirty="0"/>
              <a:t>Strumenti applicabili sempre e comunque</a:t>
            </a:r>
          </a:p>
        </p:txBody>
      </p:sp>
      <p:sp>
        <p:nvSpPr>
          <p:cNvPr id="4" name="Segnaposto numero diapositiva 3">
            <a:extLst>
              <a:ext uri="{FF2B5EF4-FFF2-40B4-BE49-F238E27FC236}">
                <a16:creationId xmlns:a16="http://schemas.microsoft.com/office/drawing/2014/main" id="{1D6439ED-8BFA-47EC-946B-4A14B2AE2FD4}"/>
              </a:ext>
            </a:extLst>
          </p:cNvPr>
          <p:cNvSpPr>
            <a:spLocks noGrp="1"/>
          </p:cNvSpPr>
          <p:nvPr>
            <p:ph type="sldNum" sz="quarter" idx="12"/>
          </p:nvPr>
        </p:nvSpPr>
        <p:spPr/>
        <p:txBody>
          <a:bodyPr/>
          <a:lstStyle/>
          <a:p>
            <a:fld id="{7857964D-D274-47FD-9A15-376DFE8DF902}" type="slidenum">
              <a:rPr lang="it-IT" smtClean="0"/>
              <a:t>7</a:t>
            </a:fld>
            <a:endParaRPr lang="it-IT"/>
          </a:p>
        </p:txBody>
      </p:sp>
    </p:spTree>
    <p:extLst>
      <p:ext uri="{BB962C8B-B14F-4D97-AF65-F5344CB8AC3E}">
        <p14:creationId xmlns:p14="http://schemas.microsoft.com/office/powerpoint/2010/main" val="113078634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C2A1028-6D67-4419-B35F-1614F54BBAF5}"/>
              </a:ext>
            </a:extLst>
          </p:cNvPr>
          <p:cNvSpPr>
            <a:spLocks noGrp="1"/>
          </p:cNvSpPr>
          <p:nvPr>
            <p:ph type="title"/>
          </p:nvPr>
        </p:nvSpPr>
        <p:spPr/>
        <p:txBody>
          <a:bodyPr/>
          <a:lstStyle/>
          <a:p>
            <a:r>
              <a:rPr lang="it-IT" dirty="0"/>
              <a:t>Unità 6 – Gli strumenti collaborativi dopo la Riforma del Terzo settore</a:t>
            </a:r>
          </a:p>
        </p:txBody>
      </p:sp>
      <p:sp>
        <p:nvSpPr>
          <p:cNvPr id="3" name="Segnaposto testo 2">
            <a:extLst>
              <a:ext uri="{FF2B5EF4-FFF2-40B4-BE49-F238E27FC236}">
                <a16:creationId xmlns:a16="http://schemas.microsoft.com/office/drawing/2014/main" id="{176C724E-9B6A-4C8C-BC2D-79BFD5DD2251}"/>
              </a:ext>
            </a:extLst>
          </p:cNvPr>
          <p:cNvSpPr>
            <a:spLocks noGrp="1"/>
          </p:cNvSpPr>
          <p:nvPr>
            <p:ph type="body" idx="1"/>
          </p:nvPr>
        </p:nvSpPr>
        <p:spPr/>
        <p:txBody>
          <a:bodyPr/>
          <a:lstStyle/>
          <a:p>
            <a:r>
              <a:rPr lang="it-IT" dirty="0"/>
              <a:t>La riforma del Terzo settore pone le basi per lo sviluppo di nuovi strumenti collaborativi</a:t>
            </a:r>
          </a:p>
        </p:txBody>
      </p:sp>
      <p:sp>
        <p:nvSpPr>
          <p:cNvPr id="4" name="Segnaposto numero diapositiva 3">
            <a:extLst>
              <a:ext uri="{FF2B5EF4-FFF2-40B4-BE49-F238E27FC236}">
                <a16:creationId xmlns:a16="http://schemas.microsoft.com/office/drawing/2014/main" id="{C0503AAB-246A-4F83-AA1C-5165EE0EA676}"/>
              </a:ext>
            </a:extLst>
          </p:cNvPr>
          <p:cNvSpPr>
            <a:spLocks noGrp="1"/>
          </p:cNvSpPr>
          <p:nvPr>
            <p:ph type="sldNum" sz="quarter" idx="12"/>
          </p:nvPr>
        </p:nvSpPr>
        <p:spPr>
          <a:xfrm>
            <a:off x="8610600" y="6356350"/>
            <a:ext cx="2743200" cy="365125"/>
          </a:xfrm>
        </p:spPr>
        <p:txBody>
          <a:bodyPr/>
          <a:lstStyle/>
          <a:p>
            <a:fld id="{7857964D-D274-47FD-9A15-376DFE8DF902}" type="slidenum">
              <a:rPr lang="it-IT" smtClean="0"/>
              <a:t>70</a:t>
            </a:fld>
            <a:endParaRPr lang="it-IT"/>
          </a:p>
        </p:txBody>
      </p:sp>
    </p:spTree>
    <p:extLst>
      <p:ext uri="{BB962C8B-B14F-4D97-AF65-F5344CB8AC3E}">
        <p14:creationId xmlns:p14="http://schemas.microsoft.com/office/powerpoint/2010/main" val="412382984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6C663E7-DEBA-467F-905B-DE8F15F02969}"/>
              </a:ext>
            </a:extLst>
          </p:cNvPr>
          <p:cNvSpPr>
            <a:spLocks noGrp="1"/>
          </p:cNvSpPr>
          <p:nvPr>
            <p:ph type="title"/>
          </p:nvPr>
        </p:nvSpPr>
        <p:spPr/>
        <p:txBody>
          <a:bodyPr/>
          <a:lstStyle/>
          <a:p>
            <a:r>
              <a:rPr lang="it-IT" dirty="0"/>
              <a:t>Cosa c’entra la Riforma del TS?</a:t>
            </a:r>
          </a:p>
        </p:txBody>
      </p:sp>
      <p:sp>
        <p:nvSpPr>
          <p:cNvPr id="3" name="Segnaposto contenuto 2">
            <a:extLst>
              <a:ext uri="{FF2B5EF4-FFF2-40B4-BE49-F238E27FC236}">
                <a16:creationId xmlns:a16="http://schemas.microsoft.com/office/drawing/2014/main" id="{9434E71F-4C7C-4B8E-8235-65BAC020BB41}"/>
              </a:ext>
            </a:extLst>
          </p:cNvPr>
          <p:cNvSpPr>
            <a:spLocks noGrp="1"/>
          </p:cNvSpPr>
          <p:nvPr>
            <p:ph idx="1"/>
          </p:nvPr>
        </p:nvSpPr>
        <p:spPr>
          <a:xfrm>
            <a:off x="838200" y="1825625"/>
            <a:ext cx="10515600" cy="4122094"/>
          </a:xfrm>
        </p:spPr>
        <p:txBody>
          <a:bodyPr>
            <a:normAutofit fontScale="92500" lnSpcReduction="10000"/>
          </a:bodyPr>
          <a:lstStyle/>
          <a:p>
            <a:r>
              <a:rPr lang="it-IT" dirty="0"/>
              <a:t>La «Riforma» prevede:</a:t>
            </a:r>
          </a:p>
          <a:p>
            <a:pPr lvl="1"/>
            <a:r>
              <a:rPr lang="it-IT" dirty="0"/>
              <a:t>Una definizione giuridica di TS: chi è iscritto all’albo (o, oggi, in attesa della sua costituzione, agli albi specifici di cooperazione sociale, organizzazioni di volontariato, associazioni di promozione sociale, ecc.) è ETS</a:t>
            </a:r>
          </a:p>
          <a:p>
            <a:pPr lvl="1"/>
            <a:r>
              <a:rPr lang="it-IT" dirty="0"/>
              <a:t>Il riconoscimento del ruolo di interesse generale del TS</a:t>
            </a:r>
          </a:p>
          <a:p>
            <a:r>
              <a:rPr lang="it-IT" dirty="0"/>
              <a:t>Il D.lgs. 117/2017 contiene all’art. 55 alcune previsioni sulla relazione tra enti pubblici e terzo settore coerenti con tale finalità pubblica</a:t>
            </a:r>
          </a:p>
          <a:p>
            <a:r>
              <a:rPr lang="it-IT" dirty="0"/>
              <a:t>L’ANCI è al lavoro per tradurre le indicazioni del </a:t>
            </a:r>
            <a:r>
              <a:rPr lang="it-IT" dirty="0" err="1"/>
              <a:t>D.Lgs.</a:t>
            </a:r>
            <a:r>
              <a:rPr lang="it-IT" dirty="0"/>
              <a:t> 117/2017, art. 55, in indicazioni per gli Enti locali</a:t>
            </a:r>
          </a:p>
          <a:p>
            <a:r>
              <a:rPr lang="it-IT" dirty="0"/>
              <a:t>Accanto all’art. 55, anche altre disposizioni del Codice mirano a favorire la relazione tra enti pubblici e terzo settore</a:t>
            </a:r>
          </a:p>
        </p:txBody>
      </p:sp>
      <p:sp>
        <p:nvSpPr>
          <p:cNvPr id="4" name="Segnaposto numero diapositiva 3">
            <a:extLst>
              <a:ext uri="{FF2B5EF4-FFF2-40B4-BE49-F238E27FC236}">
                <a16:creationId xmlns:a16="http://schemas.microsoft.com/office/drawing/2014/main" id="{DCB87BBF-71FE-4EB7-93F9-D41849A0A356}"/>
              </a:ext>
            </a:extLst>
          </p:cNvPr>
          <p:cNvSpPr>
            <a:spLocks noGrp="1"/>
          </p:cNvSpPr>
          <p:nvPr>
            <p:ph type="sldNum" sz="quarter" idx="12"/>
          </p:nvPr>
        </p:nvSpPr>
        <p:spPr/>
        <p:txBody>
          <a:bodyPr/>
          <a:lstStyle/>
          <a:p>
            <a:fld id="{7857964D-D274-47FD-9A15-376DFE8DF902}" type="slidenum">
              <a:rPr lang="it-IT" smtClean="0"/>
              <a:t>71</a:t>
            </a:fld>
            <a:endParaRPr lang="it-IT"/>
          </a:p>
        </p:txBody>
      </p:sp>
    </p:spTree>
    <p:extLst>
      <p:ext uri="{BB962C8B-B14F-4D97-AF65-F5344CB8AC3E}">
        <p14:creationId xmlns:p14="http://schemas.microsoft.com/office/powerpoint/2010/main" val="91360046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B7EC8B7-B894-4953-8FD2-3803B3611AA1}"/>
              </a:ext>
            </a:extLst>
          </p:cNvPr>
          <p:cNvSpPr>
            <a:spLocks noGrp="1"/>
          </p:cNvSpPr>
          <p:nvPr>
            <p:ph type="title"/>
          </p:nvPr>
        </p:nvSpPr>
        <p:spPr/>
        <p:txBody>
          <a:bodyPr/>
          <a:lstStyle/>
          <a:p>
            <a:r>
              <a:rPr lang="it-IT" dirty="0"/>
              <a:t>Il percorso normativo</a:t>
            </a:r>
          </a:p>
        </p:txBody>
      </p:sp>
      <p:sp>
        <p:nvSpPr>
          <p:cNvPr id="3" name="Segnaposto contenuto 2">
            <a:extLst>
              <a:ext uri="{FF2B5EF4-FFF2-40B4-BE49-F238E27FC236}">
                <a16:creationId xmlns:a16="http://schemas.microsoft.com/office/drawing/2014/main" id="{A50C6931-8E68-432B-BFAA-2A93F0222119}"/>
              </a:ext>
            </a:extLst>
          </p:cNvPr>
          <p:cNvSpPr>
            <a:spLocks noGrp="1"/>
          </p:cNvSpPr>
          <p:nvPr>
            <p:ph idx="1"/>
          </p:nvPr>
        </p:nvSpPr>
        <p:spPr/>
        <p:txBody>
          <a:bodyPr/>
          <a:lstStyle/>
          <a:p>
            <a:r>
              <a:rPr lang="it-IT" dirty="0"/>
              <a:t>La legge 106/2006 delega il Governo ad adottare provvedimenti per «…sostenere l'autonoma iniziativa dei cittadini che concorrono, anche in forma associata, a perseguire il bene comune, ad elevare i livelli di cittadinanza attiva, di coesione e protezione sociale, favorendo la partecipazione, l'inclusione e il pieno sviluppo della persona, a valorizzare il potenziale di crescita e di occupazione lavorativa» (art. 1), individuando tra gli ambiti anche la relazione con gli enti pubblici (art. 4)</a:t>
            </a:r>
          </a:p>
        </p:txBody>
      </p:sp>
      <p:sp>
        <p:nvSpPr>
          <p:cNvPr id="4" name="Segnaposto numero diapositiva 3">
            <a:extLst>
              <a:ext uri="{FF2B5EF4-FFF2-40B4-BE49-F238E27FC236}">
                <a16:creationId xmlns:a16="http://schemas.microsoft.com/office/drawing/2014/main" id="{D8EDB9E5-4A21-44A2-BF00-2D5A1C13C6F1}"/>
              </a:ext>
            </a:extLst>
          </p:cNvPr>
          <p:cNvSpPr>
            <a:spLocks noGrp="1"/>
          </p:cNvSpPr>
          <p:nvPr>
            <p:ph type="sldNum" sz="quarter" idx="12"/>
          </p:nvPr>
        </p:nvSpPr>
        <p:spPr/>
        <p:txBody>
          <a:bodyPr/>
          <a:lstStyle/>
          <a:p>
            <a:fld id="{7857964D-D274-47FD-9A15-376DFE8DF902}" type="slidenum">
              <a:rPr lang="it-IT" smtClean="0"/>
              <a:pPr/>
              <a:t>72</a:t>
            </a:fld>
            <a:endParaRPr lang="it-IT" dirty="0"/>
          </a:p>
        </p:txBody>
      </p:sp>
    </p:spTree>
    <p:extLst>
      <p:ext uri="{BB962C8B-B14F-4D97-AF65-F5344CB8AC3E}">
        <p14:creationId xmlns:p14="http://schemas.microsoft.com/office/powerpoint/2010/main" val="264748778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488732D-EBE8-4CC0-B96E-C91896896249}"/>
              </a:ext>
            </a:extLst>
          </p:cNvPr>
          <p:cNvSpPr>
            <a:spLocks noGrp="1"/>
          </p:cNvSpPr>
          <p:nvPr>
            <p:ph type="title"/>
          </p:nvPr>
        </p:nvSpPr>
        <p:spPr/>
        <p:txBody>
          <a:bodyPr/>
          <a:lstStyle/>
          <a:p>
            <a:r>
              <a:rPr lang="it-IT" dirty="0"/>
              <a:t>Il Terzo settore alla luce della riforma</a:t>
            </a:r>
          </a:p>
        </p:txBody>
      </p:sp>
      <p:sp>
        <p:nvSpPr>
          <p:cNvPr id="3" name="Segnaposto contenuto 2">
            <a:extLst>
              <a:ext uri="{FF2B5EF4-FFF2-40B4-BE49-F238E27FC236}">
                <a16:creationId xmlns:a16="http://schemas.microsoft.com/office/drawing/2014/main" id="{406DC896-4893-4B26-8EA9-E4969C3D6F95}"/>
              </a:ext>
            </a:extLst>
          </p:cNvPr>
          <p:cNvSpPr>
            <a:spLocks noGrp="1"/>
          </p:cNvSpPr>
          <p:nvPr>
            <p:ph idx="1"/>
          </p:nvPr>
        </p:nvSpPr>
        <p:spPr>
          <a:xfrm>
            <a:off x="775316" y="1379490"/>
            <a:ext cx="3214816" cy="2878180"/>
          </a:xfrm>
          <a:ln>
            <a:solidFill>
              <a:srgbClr val="0070C0"/>
            </a:solidFill>
          </a:ln>
        </p:spPr>
        <p:txBody>
          <a:bodyPr>
            <a:normAutofit/>
          </a:bodyPr>
          <a:lstStyle/>
          <a:p>
            <a:r>
              <a:rPr lang="it-IT" sz="2200" dirty="0"/>
              <a:t>Finalità civiche e solidaristiche</a:t>
            </a:r>
          </a:p>
          <a:p>
            <a:r>
              <a:rPr lang="it-IT" sz="2200" dirty="0"/>
              <a:t>Assenza di fini di lucro</a:t>
            </a:r>
          </a:p>
          <a:p>
            <a:r>
              <a:rPr lang="it-IT" sz="2200" dirty="0"/>
              <a:t>Settori di attività di interesse generale</a:t>
            </a:r>
          </a:p>
          <a:p>
            <a:r>
              <a:rPr lang="it-IT" sz="2200" dirty="0"/>
              <a:t>Modalità di accesso non discriminanti</a:t>
            </a:r>
          </a:p>
        </p:txBody>
      </p:sp>
      <p:sp>
        <p:nvSpPr>
          <p:cNvPr id="4" name="Segnaposto contenuto 2">
            <a:extLst>
              <a:ext uri="{FF2B5EF4-FFF2-40B4-BE49-F238E27FC236}">
                <a16:creationId xmlns:a16="http://schemas.microsoft.com/office/drawing/2014/main" id="{01C3D5CA-68C8-4620-BAD8-DCA64289A482}"/>
              </a:ext>
            </a:extLst>
          </p:cNvPr>
          <p:cNvSpPr txBox="1">
            <a:spLocks/>
          </p:cNvSpPr>
          <p:nvPr/>
        </p:nvSpPr>
        <p:spPr>
          <a:xfrm>
            <a:off x="4937479" y="1379490"/>
            <a:ext cx="2907966" cy="2878180"/>
          </a:xfrm>
          <a:prstGeom prst="rect">
            <a:avLst/>
          </a:prstGeom>
          <a:ln>
            <a:solidFill>
              <a:srgbClr val="0070C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it-IT" sz="2200" dirty="0"/>
              <a:t>Strumenti di controllo interno, controllo esterno e di trasparenza</a:t>
            </a:r>
          </a:p>
          <a:p>
            <a:r>
              <a:rPr lang="it-IT" sz="2200" dirty="0"/>
              <a:t>Chiarezza sul perimetro degli ETS (oggi Registri, domani Registro Unico)</a:t>
            </a:r>
          </a:p>
        </p:txBody>
      </p:sp>
      <p:sp>
        <p:nvSpPr>
          <p:cNvPr id="5" name="CasellaDiTesto 4">
            <a:extLst>
              <a:ext uri="{FF2B5EF4-FFF2-40B4-BE49-F238E27FC236}">
                <a16:creationId xmlns:a16="http://schemas.microsoft.com/office/drawing/2014/main" id="{4B71175C-D4CC-4F8A-9C7A-36C6287D0053}"/>
              </a:ext>
            </a:extLst>
          </p:cNvPr>
          <p:cNvSpPr txBox="1"/>
          <p:nvPr/>
        </p:nvSpPr>
        <p:spPr>
          <a:xfrm>
            <a:off x="4072220" y="2033750"/>
            <a:ext cx="798617" cy="1569660"/>
          </a:xfrm>
          <a:prstGeom prst="rect">
            <a:avLst/>
          </a:prstGeom>
          <a:noFill/>
        </p:spPr>
        <p:txBody>
          <a:bodyPr wrap="none" rtlCol="0">
            <a:spAutoFit/>
          </a:bodyPr>
          <a:lstStyle/>
          <a:p>
            <a:r>
              <a:rPr lang="it-IT" sz="9600" dirty="0">
                <a:solidFill>
                  <a:srgbClr val="0070C0"/>
                </a:solidFill>
              </a:rPr>
              <a:t>+</a:t>
            </a:r>
          </a:p>
        </p:txBody>
      </p:sp>
      <p:sp>
        <p:nvSpPr>
          <p:cNvPr id="7" name="Segnaposto contenuto 2">
            <a:extLst>
              <a:ext uri="{FF2B5EF4-FFF2-40B4-BE49-F238E27FC236}">
                <a16:creationId xmlns:a16="http://schemas.microsoft.com/office/drawing/2014/main" id="{AF05714D-C333-469D-B04F-ABA57B5202EB}"/>
              </a:ext>
            </a:extLst>
          </p:cNvPr>
          <p:cNvSpPr txBox="1">
            <a:spLocks/>
          </p:cNvSpPr>
          <p:nvPr/>
        </p:nvSpPr>
        <p:spPr>
          <a:xfrm>
            <a:off x="8792791" y="1379490"/>
            <a:ext cx="3212761" cy="2878180"/>
          </a:xfrm>
          <a:prstGeom prst="rect">
            <a:avLst/>
          </a:prstGeom>
          <a:ln>
            <a:solidFill>
              <a:srgbClr val="0070C0"/>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it-IT" sz="2200" dirty="0"/>
              <a:t>Principio costituzionale di sussidiarietà - favorire l’autonoma iniziativa dei cittadini singoli o associati, per lo svolgimento di attività di interesse generale - art. 118, comma 4</a:t>
            </a:r>
          </a:p>
        </p:txBody>
      </p:sp>
      <p:sp>
        <p:nvSpPr>
          <p:cNvPr id="8" name="CasellaDiTesto 7">
            <a:extLst>
              <a:ext uri="{FF2B5EF4-FFF2-40B4-BE49-F238E27FC236}">
                <a16:creationId xmlns:a16="http://schemas.microsoft.com/office/drawing/2014/main" id="{DF23EA0D-5F63-481A-B52C-D01EF576B56A}"/>
              </a:ext>
            </a:extLst>
          </p:cNvPr>
          <p:cNvSpPr txBox="1"/>
          <p:nvPr/>
        </p:nvSpPr>
        <p:spPr>
          <a:xfrm>
            <a:off x="7920324" y="2033750"/>
            <a:ext cx="798617" cy="1569660"/>
          </a:xfrm>
          <a:prstGeom prst="rect">
            <a:avLst/>
          </a:prstGeom>
          <a:noFill/>
        </p:spPr>
        <p:txBody>
          <a:bodyPr wrap="none" rtlCol="0">
            <a:spAutoFit/>
          </a:bodyPr>
          <a:lstStyle/>
          <a:p>
            <a:r>
              <a:rPr lang="it-IT" sz="9600" dirty="0">
                <a:solidFill>
                  <a:srgbClr val="0070C0"/>
                </a:solidFill>
              </a:rPr>
              <a:t>+</a:t>
            </a:r>
          </a:p>
        </p:txBody>
      </p:sp>
      <p:sp>
        <p:nvSpPr>
          <p:cNvPr id="9" name="CasellaDiTesto 8">
            <a:extLst>
              <a:ext uri="{FF2B5EF4-FFF2-40B4-BE49-F238E27FC236}">
                <a16:creationId xmlns:a16="http://schemas.microsoft.com/office/drawing/2014/main" id="{38487C50-4602-41E5-8AD9-239AD6B7B90B}"/>
              </a:ext>
            </a:extLst>
          </p:cNvPr>
          <p:cNvSpPr txBox="1"/>
          <p:nvPr/>
        </p:nvSpPr>
        <p:spPr>
          <a:xfrm>
            <a:off x="681537" y="5003990"/>
            <a:ext cx="11419848" cy="1200329"/>
          </a:xfrm>
          <a:prstGeom prst="rect">
            <a:avLst/>
          </a:prstGeom>
          <a:noFill/>
        </p:spPr>
        <p:txBody>
          <a:bodyPr wrap="square" rtlCol="0">
            <a:spAutoFit/>
          </a:bodyPr>
          <a:lstStyle/>
          <a:p>
            <a:pPr marL="285750" indent="-285750">
              <a:buFont typeface="Arial" panose="020B0604020202020204" pitchFamily="34" charset="0"/>
              <a:buChar char="•"/>
            </a:pPr>
            <a:r>
              <a:rPr lang="it-IT" dirty="0">
                <a:solidFill>
                  <a:srgbClr val="0070C0"/>
                </a:solidFill>
              </a:rPr>
              <a:t>Riconoscimento di identità di ruoli e funzioni tra enti pubblici e terzo settore</a:t>
            </a:r>
          </a:p>
          <a:p>
            <a:pPr marL="285750" indent="-285750">
              <a:buFont typeface="Arial" panose="020B0604020202020204" pitchFamily="34" charset="0"/>
              <a:buChar char="•"/>
            </a:pPr>
            <a:r>
              <a:rPr lang="it-IT" dirty="0">
                <a:solidFill>
                  <a:srgbClr val="0070C0"/>
                </a:solidFill>
              </a:rPr>
              <a:t>Modalità di relazione basate su partenariato paritario</a:t>
            </a:r>
          </a:p>
          <a:p>
            <a:pPr marL="285750" indent="-285750">
              <a:buFont typeface="Arial" panose="020B0604020202020204" pitchFamily="34" charset="0"/>
              <a:buChar char="•"/>
            </a:pPr>
            <a:r>
              <a:rPr lang="it-IT" dirty="0">
                <a:solidFill>
                  <a:srgbClr val="0070C0"/>
                </a:solidFill>
              </a:rPr>
              <a:t>Riconsiderazione degli strumenti amministrativi, compresi quelli che portano alla realizzazione di attività di welfare, alla luce di queste considerazioni</a:t>
            </a:r>
          </a:p>
        </p:txBody>
      </p:sp>
      <p:sp>
        <p:nvSpPr>
          <p:cNvPr id="10" name="Parentesi graffa aperta 9">
            <a:extLst>
              <a:ext uri="{FF2B5EF4-FFF2-40B4-BE49-F238E27FC236}">
                <a16:creationId xmlns:a16="http://schemas.microsoft.com/office/drawing/2014/main" id="{F1DB613E-5807-406E-8686-D9BEDB72C328}"/>
              </a:ext>
            </a:extLst>
          </p:cNvPr>
          <p:cNvSpPr/>
          <p:nvPr/>
        </p:nvSpPr>
        <p:spPr>
          <a:xfrm rot="16200000">
            <a:off x="6118674" y="-1026734"/>
            <a:ext cx="543521" cy="11230237"/>
          </a:xfrm>
          <a:prstGeom prst="leftBrace">
            <a:avLst>
              <a:gd name="adj1" fmla="val 159198"/>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11" name="CasellaDiTesto 10">
            <a:extLst>
              <a:ext uri="{FF2B5EF4-FFF2-40B4-BE49-F238E27FC236}">
                <a16:creationId xmlns:a16="http://schemas.microsoft.com/office/drawing/2014/main" id="{576702E4-7BD4-4E9C-AECD-F7D164AEFF51}"/>
              </a:ext>
            </a:extLst>
          </p:cNvPr>
          <p:cNvSpPr txBox="1"/>
          <p:nvPr/>
        </p:nvSpPr>
        <p:spPr>
          <a:xfrm>
            <a:off x="1437753" y="4032182"/>
            <a:ext cx="1889941" cy="369332"/>
          </a:xfrm>
          <a:prstGeom prst="rect">
            <a:avLst/>
          </a:prstGeom>
          <a:solidFill>
            <a:srgbClr val="0070C0"/>
          </a:solidFill>
        </p:spPr>
        <p:txBody>
          <a:bodyPr wrap="none" rtlCol="0">
            <a:spAutoFit/>
          </a:bodyPr>
          <a:lstStyle/>
          <a:p>
            <a:pPr algn="ctr"/>
            <a:r>
              <a:rPr lang="it-IT" dirty="0">
                <a:solidFill>
                  <a:schemeClr val="bg1"/>
                </a:solidFill>
              </a:rPr>
              <a:t>Funzione pubblica</a:t>
            </a:r>
          </a:p>
        </p:txBody>
      </p:sp>
      <p:sp>
        <p:nvSpPr>
          <p:cNvPr id="12" name="CasellaDiTesto 11">
            <a:extLst>
              <a:ext uri="{FF2B5EF4-FFF2-40B4-BE49-F238E27FC236}">
                <a16:creationId xmlns:a16="http://schemas.microsoft.com/office/drawing/2014/main" id="{12957F8C-D8A6-4F0B-84E0-13F603A0B424}"/>
              </a:ext>
            </a:extLst>
          </p:cNvPr>
          <p:cNvSpPr txBox="1"/>
          <p:nvPr/>
        </p:nvSpPr>
        <p:spPr>
          <a:xfrm>
            <a:off x="5347633" y="4032182"/>
            <a:ext cx="2070182" cy="369332"/>
          </a:xfrm>
          <a:prstGeom prst="rect">
            <a:avLst/>
          </a:prstGeom>
          <a:solidFill>
            <a:srgbClr val="0070C0"/>
          </a:solidFill>
        </p:spPr>
        <p:txBody>
          <a:bodyPr wrap="none" rtlCol="0">
            <a:spAutoFit/>
          </a:bodyPr>
          <a:lstStyle/>
          <a:p>
            <a:pPr algn="ctr"/>
            <a:r>
              <a:rPr lang="it-IT" dirty="0">
                <a:solidFill>
                  <a:schemeClr val="bg1"/>
                </a:solidFill>
              </a:rPr>
              <a:t>Chiarezza perimetro</a:t>
            </a:r>
          </a:p>
        </p:txBody>
      </p:sp>
      <p:sp>
        <p:nvSpPr>
          <p:cNvPr id="13" name="CasellaDiTesto 12">
            <a:extLst>
              <a:ext uri="{FF2B5EF4-FFF2-40B4-BE49-F238E27FC236}">
                <a16:creationId xmlns:a16="http://schemas.microsoft.com/office/drawing/2014/main" id="{6BCEC39D-7A6B-488C-942C-7B7415C1278A}"/>
              </a:ext>
            </a:extLst>
          </p:cNvPr>
          <p:cNvSpPr txBox="1"/>
          <p:nvPr/>
        </p:nvSpPr>
        <p:spPr>
          <a:xfrm>
            <a:off x="9232331" y="4032182"/>
            <a:ext cx="2427814" cy="369332"/>
          </a:xfrm>
          <a:prstGeom prst="rect">
            <a:avLst/>
          </a:prstGeom>
          <a:solidFill>
            <a:srgbClr val="0070C0"/>
          </a:solidFill>
        </p:spPr>
        <p:txBody>
          <a:bodyPr wrap="square" rtlCol="0">
            <a:spAutoFit/>
          </a:bodyPr>
          <a:lstStyle/>
          <a:p>
            <a:pPr algn="ctr"/>
            <a:r>
              <a:rPr lang="it-IT" dirty="0">
                <a:solidFill>
                  <a:schemeClr val="bg1"/>
                </a:solidFill>
              </a:rPr>
              <a:t>Principio di sussidiarietà</a:t>
            </a:r>
          </a:p>
        </p:txBody>
      </p:sp>
      <p:sp>
        <p:nvSpPr>
          <p:cNvPr id="6" name="Segnaposto numero diapositiva 5">
            <a:extLst>
              <a:ext uri="{FF2B5EF4-FFF2-40B4-BE49-F238E27FC236}">
                <a16:creationId xmlns:a16="http://schemas.microsoft.com/office/drawing/2014/main" id="{AD8050E4-6F63-43E8-AFCB-4F51E35D3A59}"/>
              </a:ext>
            </a:extLst>
          </p:cNvPr>
          <p:cNvSpPr>
            <a:spLocks noGrp="1"/>
          </p:cNvSpPr>
          <p:nvPr>
            <p:ph type="sldNum" sz="quarter" idx="12"/>
          </p:nvPr>
        </p:nvSpPr>
        <p:spPr/>
        <p:txBody>
          <a:bodyPr/>
          <a:lstStyle/>
          <a:p>
            <a:fld id="{7857964D-D274-47FD-9A15-376DFE8DF902}" type="slidenum">
              <a:rPr lang="it-IT" smtClean="0"/>
              <a:t>73</a:t>
            </a:fld>
            <a:endParaRPr lang="it-IT"/>
          </a:p>
        </p:txBody>
      </p:sp>
    </p:spTree>
    <p:extLst>
      <p:ext uri="{BB962C8B-B14F-4D97-AF65-F5344CB8AC3E}">
        <p14:creationId xmlns:p14="http://schemas.microsoft.com/office/powerpoint/2010/main" val="3850002273"/>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83D8226-6317-4494-A7C0-CB2F00FF2DF0}"/>
              </a:ext>
            </a:extLst>
          </p:cNvPr>
          <p:cNvSpPr>
            <a:spLocks noGrp="1"/>
          </p:cNvSpPr>
          <p:nvPr>
            <p:ph type="title"/>
          </p:nvPr>
        </p:nvSpPr>
        <p:spPr/>
        <p:txBody>
          <a:bodyPr/>
          <a:lstStyle/>
          <a:p>
            <a:r>
              <a:rPr lang="it-IT" dirty="0"/>
              <a:t>Gli strumenti</a:t>
            </a:r>
          </a:p>
        </p:txBody>
      </p:sp>
      <p:sp>
        <p:nvSpPr>
          <p:cNvPr id="3" name="Segnaposto contenuto 2">
            <a:extLst>
              <a:ext uri="{FF2B5EF4-FFF2-40B4-BE49-F238E27FC236}">
                <a16:creationId xmlns:a16="http://schemas.microsoft.com/office/drawing/2014/main" id="{63CA02AD-CC31-4632-9C3D-753391C4D7C5}"/>
              </a:ext>
            </a:extLst>
          </p:cNvPr>
          <p:cNvSpPr>
            <a:spLocks noGrp="1"/>
          </p:cNvSpPr>
          <p:nvPr>
            <p:ph idx="1"/>
          </p:nvPr>
        </p:nvSpPr>
        <p:spPr/>
        <p:txBody>
          <a:bodyPr/>
          <a:lstStyle/>
          <a:p>
            <a:r>
              <a:rPr lang="it-IT" dirty="0"/>
              <a:t>Co-programmazione, co-progettazione e accreditamento (art. </a:t>
            </a:r>
            <a:r>
              <a:rPr lang="it-IT" dirty="0">
                <a:solidFill>
                  <a:srgbClr val="FF0000"/>
                </a:solidFill>
              </a:rPr>
              <a:t>55</a:t>
            </a:r>
            <a:r>
              <a:rPr lang="it-IT" dirty="0"/>
              <a:t>)</a:t>
            </a:r>
          </a:p>
          <a:p>
            <a:r>
              <a:rPr lang="it-IT" dirty="0"/>
              <a:t>Il «social bonus» (art. </a:t>
            </a:r>
            <a:r>
              <a:rPr lang="it-IT" dirty="0">
                <a:solidFill>
                  <a:srgbClr val="FF0000"/>
                </a:solidFill>
              </a:rPr>
              <a:t>81</a:t>
            </a:r>
            <a:r>
              <a:rPr lang="it-IT" dirty="0"/>
              <a:t>)</a:t>
            </a:r>
          </a:p>
          <a:p>
            <a:r>
              <a:rPr lang="it-IT" dirty="0"/>
              <a:t>L’utilizzo di immobili (art. </a:t>
            </a:r>
            <a:r>
              <a:rPr lang="it-IT" dirty="0">
                <a:solidFill>
                  <a:srgbClr val="FF0000"/>
                </a:solidFill>
              </a:rPr>
              <a:t>71</a:t>
            </a:r>
            <a:r>
              <a:rPr lang="it-IT" dirty="0"/>
              <a:t>)</a:t>
            </a:r>
          </a:p>
          <a:p>
            <a:r>
              <a:rPr lang="it-IT" dirty="0"/>
              <a:t>La valorizzazione dei beni culturali (artt. </a:t>
            </a:r>
            <a:r>
              <a:rPr lang="it-IT" dirty="0">
                <a:solidFill>
                  <a:srgbClr val="FF0000"/>
                </a:solidFill>
              </a:rPr>
              <a:t>71 </a:t>
            </a:r>
            <a:r>
              <a:rPr lang="it-IT" dirty="0"/>
              <a:t>e </a:t>
            </a:r>
            <a:r>
              <a:rPr lang="it-IT" dirty="0">
                <a:solidFill>
                  <a:srgbClr val="FF0000"/>
                </a:solidFill>
              </a:rPr>
              <a:t>89</a:t>
            </a:r>
            <a:r>
              <a:rPr lang="it-IT" dirty="0"/>
              <a:t>)</a:t>
            </a:r>
          </a:p>
        </p:txBody>
      </p:sp>
      <p:sp>
        <p:nvSpPr>
          <p:cNvPr id="4" name="Segnaposto numero diapositiva 3">
            <a:extLst>
              <a:ext uri="{FF2B5EF4-FFF2-40B4-BE49-F238E27FC236}">
                <a16:creationId xmlns:a16="http://schemas.microsoft.com/office/drawing/2014/main" id="{64D1C489-5843-4750-8AB3-82F771350931}"/>
              </a:ext>
            </a:extLst>
          </p:cNvPr>
          <p:cNvSpPr>
            <a:spLocks noGrp="1"/>
          </p:cNvSpPr>
          <p:nvPr>
            <p:ph type="sldNum" sz="quarter" idx="12"/>
          </p:nvPr>
        </p:nvSpPr>
        <p:spPr/>
        <p:txBody>
          <a:bodyPr/>
          <a:lstStyle/>
          <a:p>
            <a:fld id="{7857964D-D274-47FD-9A15-376DFE8DF902}" type="slidenum">
              <a:rPr lang="it-IT" smtClean="0"/>
              <a:pPr/>
              <a:t>74</a:t>
            </a:fld>
            <a:endParaRPr lang="it-IT" dirty="0"/>
          </a:p>
        </p:txBody>
      </p:sp>
      <p:sp>
        <p:nvSpPr>
          <p:cNvPr id="5" name="Freccia curva 4">
            <a:extLst>
              <a:ext uri="{FF2B5EF4-FFF2-40B4-BE49-F238E27FC236}">
                <a16:creationId xmlns:a16="http://schemas.microsoft.com/office/drawing/2014/main" id="{5EC1E00E-C0AE-4FC3-B77D-0BB1F758768B}"/>
              </a:ext>
            </a:extLst>
          </p:cNvPr>
          <p:cNvSpPr/>
          <p:nvPr/>
        </p:nvSpPr>
        <p:spPr>
          <a:xfrm rot="5400000">
            <a:off x="9285871" y="2383215"/>
            <a:ext cx="1714235" cy="2635542"/>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7" name="CasellaDiTesto 6">
            <a:extLst>
              <a:ext uri="{FF2B5EF4-FFF2-40B4-BE49-F238E27FC236}">
                <a16:creationId xmlns:a16="http://schemas.microsoft.com/office/drawing/2014/main" id="{63497AD7-6811-42CC-97F2-2585D53C643F}"/>
              </a:ext>
            </a:extLst>
          </p:cNvPr>
          <p:cNvSpPr txBox="1"/>
          <p:nvPr/>
        </p:nvSpPr>
        <p:spPr>
          <a:xfrm>
            <a:off x="6096000" y="4581043"/>
            <a:ext cx="5686426" cy="1323439"/>
          </a:xfrm>
          <a:prstGeom prst="rect">
            <a:avLst/>
          </a:prstGeom>
          <a:noFill/>
          <a:ln w="28575">
            <a:solidFill>
              <a:srgbClr val="0033CC"/>
            </a:solidFill>
          </a:ln>
        </p:spPr>
        <p:txBody>
          <a:bodyPr wrap="square" rtlCol="0">
            <a:spAutoFit/>
          </a:bodyPr>
          <a:lstStyle/>
          <a:p>
            <a:pPr algn="ctr"/>
            <a:r>
              <a:rPr lang="it-IT" sz="2000" dirty="0">
                <a:solidFill>
                  <a:srgbClr val="FF0000"/>
                </a:solidFill>
                <a:latin typeface="Franklin Gothic Medium" panose="020B0603020102020204" pitchFamily="34" charset="0"/>
              </a:rPr>
              <a:t>Rispetto alla gestione degli immobili emerge l’omogeneità di fini con la PA legittima la nascita di alleanze in cui più soggetti cooperano per restituire l’immobile ad un interesse pubblico</a:t>
            </a:r>
          </a:p>
        </p:txBody>
      </p:sp>
    </p:spTree>
    <p:extLst>
      <p:ext uri="{BB962C8B-B14F-4D97-AF65-F5344CB8AC3E}">
        <p14:creationId xmlns:p14="http://schemas.microsoft.com/office/powerpoint/2010/main" val="4288672836"/>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819652A-29F0-46BD-BA17-CB2B62FDC965}"/>
              </a:ext>
            </a:extLst>
          </p:cNvPr>
          <p:cNvSpPr>
            <a:spLocks noGrp="1"/>
          </p:cNvSpPr>
          <p:nvPr>
            <p:ph type="title"/>
          </p:nvPr>
        </p:nvSpPr>
        <p:spPr/>
        <p:txBody>
          <a:bodyPr/>
          <a:lstStyle/>
          <a:p>
            <a:r>
              <a:rPr lang="it-IT" dirty="0"/>
              <a:t>Il «social bonus»: un’alleanza a quattro</a:t>
            </a:r>
          </a:p>
        </p:txBody>
      </p:sp>
      <p:sp>
        <p:nvSpPr>
          <p:cNvPr id="4" name="Segnaposto numero diapositiva 3">
            <a:extLst>
              <a:ext uri="{FF2B5EF4-FFF2-40B4-BE49-F238E27FC236}">
                <a16:creationId xmlns:a16="http://schemas.microsoft.com/office/drawing/2014/main" id="{D680FE06-5608-4186-8A42-5F1CD43F8BD5}"/>
              </a:ext>
            </a:extLst>
          </p:cNvPr>
          <p:cNvSpPr>
            <a:spLocks noGrp="1"/>
          </p:cNvSpPr>
          <p:nvPr>
            <p:ph type="sldNum" sz="quarter" idx="12"/>
          </p:nvPr>
        </p:nvSpPr>
        <p:spPr/>
        <p:txBody>
          <a:bodyPr/>
          <a:lstStyle/>
          <a:p>
            <a:fld id="{7857964D-D274-47FD-9A15-376DFE8DF902}" type="slidenum">
              <a:rPr lang="it-IT" smtClean="0"/>
              <a:pPr/>
              <a:t>75</a:t>
            </a:fld>
            <a:endParaRPr lang="it-IT" dirty="0"/>
          </a:p>
        </p:txBody>
      </p:sp>
      <p:sp>
        <p:nvSpPr>
          <p:cNvPr id="5" name="CasellaDiTesto 4">
            <a:extLst>
              <a:ext uri="{FF2B5EF4-FFF2-40B4-BE49-F238E27FC236}">
                <a16:creationId xmlns:a16="http://schemas.microsoft.com/office/drawing/2014/main" id="{E96EF0E8-487C-4791-B13E-2AE695904CDA}"/>
              </a:ext>
            </a:extLst>
          </p:cNvPr>
          <p:cNvSpPr txBox="1"/>
          <p:nvPr/>
        </p:nvSpPr>
        <p:spPr>
          <a:xfrm>
            <a:off x="8448675" y="1887915"/>
            <a:ext cx="3114675" cy="1569660"/>
          </a:xfrm>
          <a:prstGeom prst="rect">
            <a:avLst/>
          </a:prstGeom>
          <a:noFill/>
          <a:ln w="28575">
            <a:solidFill>
              <a:srgbClr val="0033CC"/>
            </a:solidFill>
          </a:ln>
        </p:spPr>
        <p:txBody>
          <a:bodyPr wrap="square" rtlCol="0">
            <a:spAutoFit/>
          </a:bodyPr>
          <a:lstStyle/>
          <a:p>
            <a:pPr algn="ctr"/>
            <a:r>
              <a:rPr lang="it-IT" sz="2400" dirty="0">
                <a:solidFill>
                  <a:srgbClr val="0033CC"/>
                </a:solidFill>
                <a:latin typeface="Franklin Gothic Demi" panose="020B0703020102020204" pitchFamily="34" charset="0"/>
              </a:rPr>
              <a:t>Il comune</a:t>
            </a:r>
          </a:p>
          <a:p>
            <a:pPr algn="ctr"/>
            <a:r>
              <a:rPr lang="it-IT" dirty="0">
                <a:latin typeface="Franklin Gothic Book" panose="020B0503020102020204" pitchFamily="34" charset="0"/>
              </a:rPr>
              <a:t>Assegna un immobile pubblico inutilizzato a un’organizzazione di terzo settore</a:t>
            </a:r>
          </a:p>
        </p:txBody>
      </p:sp>
      <p:sp>
        <p:nvSpPr>
          <p:cNvPr id="6" name="CasellaDiTesto 5">
            <a:extLst>
              <a:ext uri="{FF2B5EF4-FFF2-40B4-BE49-F238E27FC236}">
                <a16:creationId xmlns:a16="http://schemas.microsoft.com/office/drawing/2014/main" id="{B433E9EF-F260-4602-924B-9C4EBD45F785}"/>
              </a:ext>
            </a:extLst>
          </p:cNvPr>
          <p:cNvSpPr txBox="1"/>
          <p:nvPr/>
        </p:nvSpPr>
        <p:spPr>
          <a:xfrm>
            <a:off x="1304925" y="5200931"/>
            <a:ext cx="3114675" cy="738664"/>
          </a:xfrm>
          <a:prstGeom prst="rect">
            <a:avLst/>
          </a:prstGeom>
          <a:noFill/>
          <a:ln w="28575">
            <a:solidFill>
              <a:srgbClr val="0033CC"/>
            </a:solidFill>
          </a:ln>
        </p:spPr>
        <p:txBody>
          <a:bodyPr wrap="square" rtlCol="0">
            <a:spAutoFit/>
          </a:bodyPr>
          <a:lstStyle/>
          <a:p>
            <a:pPr algn="ctr"/>
            <a:r>
              <a:rPr lang="it-IT" sz="2400" dirty="0">
                <a:solidFill>
                  <a:srgbClr val="0033CC"/>
                </a:solidFill>
                <a:latin typeface="Franklin Gothic Demi" panose="020B0703020102020204" pitchFamily="34" charset="0"/>
              </a:rPr>
              <a:t>Un privato</a:t>
            </a:r>
          </a:p>
          <a:p>
            <a:pPr algn="ctr"/>
            <a:r>
              <a:rPr lang="it-IT" dirty="0">
                <a:latin typeface="Franklin Gothic Book" panose="020B0503020102020204" pitchFamily="34" charset="0"/>
              </a:rPr>
              <a:t>Ne finanzia il recupero</a:t>
            </a:r>
          </a:p>
        </p:txBody>
      </p:sp>
      <p:sp>
        <p:nvSpPr>
          <p:cNvPr id="7" name="CasellaDiTesto 6">
            <a:extLst>
              <a:ext uri="{FF2B5EF4-FFF2-40B4-BE49-F238E27FC236}">
                <a16:creationId xmlns:a16="http://schemas.microsoft.com/office/drawing/2014/main" id="{24AA0026-FAD3-4561-8FC1-AA0D7B278EE8}"/>
              </a:ext>
            </a:extLst>
          </p:cNvPr>
          <p:cNvSpPr txBox="1"/>
          <p:nvPr/>
        </p:nvSpPr>
        <p:spPr>
          <a:xfrm>
            <a:off x="8448674" y="4923932"/>
            <a:ext cx="3114675" cy="1292662"/>
          </a:xfrm>
          <a:prstGeom prst="rect">
            <a:avLst/>
          </a:prstGeom>
          <a:noFill/>
          <a:ln w="28575">
            <a:solidFill>
              <a:srgbClr val="0033CC"/>
            </a:solidFill>
          </a:ln>
        </p:spPr>
        <p:txBody>
          <a:bodyPr wrap="square" rtlCol="0">
            <a:spAutoFit/>
          </a:bodyPr>
          <a:lstStyle/>
          <a:p>
            <a:pPr algn="ctr"/>
            <a:r>
              <a:rPr lang="it-IT" sz="2400" dirty="0">
                <a:solidFill>
                  <a:srgbClr val="0033CC"/>
                </a:solidFill>
                <a:latin typeface="Franklin Gothic Demi" panose="020B0703020102020204" pitchFamily="34" charset="0"/>
              </a:rPr>
              <a:t>Il terzo settore</a:t>
            </a:r>
          </a:p>
          <a:p>
            <a:pPr algn="ctr"/>
            <a:r>
              <a:rPr lang="it-IT" dirty="0">
                <a:latin typeface="Franklin Gothic Book" panose="020B0503020102020204" pitchFamily="34" charset="0"/>
              </a:rPr>
              <a:t>Vi svolge attività di interesse generale senza fini commerciali</a:t>
            </a:r>
          </a:p>
        </p:txBody>
      </p:sp>
      <p:sp>
        <p:nvSpPr>
          <p:cNvPr id="10" name="CasellaDiTesto 9">
            <a:extLst>
              <a:ext uri="{FF2B5EF4-FFF2-40B4-BE49-F238E27FC236}">
                <a16:creationId xmlns:a16="http://schemas.microsoft.com/office/drawing/2014/main" id="{10AAAD76-EC93-4C56-AF66-FA5991D22781}"/>
              </a:ext>
            </a:extLst>
          </p:cNvPr>
          <p:cNvSpPr txBox="1"/>
          <p:nvPr/>
        </p:nvSpPr>
        <p:spPr>
          <a:xfrm>
            <a:off x="1304925" y="1783816"/>
            <a:ext cx="3114675" cy="1846659"/>
          </a:xfrm>
          <a:prstGeom prst="rect">
            <a:avLst/>
          </a:prstGeom>
          <a:noFill/>
          <a:ln w="28575">
            <a:solidFill>
              <a:srgbClr val="0033CC"/>
            </a:solidFill>
          </a:ln>
        </p:spPr>
        <p:txBody>
          <a:bodyPr wrap="square" rtlCol="0">
            <a:spAutoFit/>
          </a:bodyPr>
          <a:lstStyle/>
          <a:p>
            <a:pPr algn="ctr"/>
            <a:r>
              <a:rPr lang="it-IT" sz="2400" dirty="0">
                <a:solidFill>
                  <a:srgbClr val="0033CC"/>
                </a:solidFill>
                <a:latin typeface="Franklin Gothic Demi" panose="020B0703020102020204" pitchFamily="34" charset="0"/>
              </a:rPr>
              <a:t>Lo Stato</a:t>
            </a:r>
          </a:p>
          <a:p>
            <a:pPr algn="ctr"/>
            <a:r>
              <a:rPr lang="it-IT" dirty="0">
                <a:latin typeface="Franklin Gothic Book" panose="020B0503020102020204" pitchFamily="34" charset="0"/>
              </a:rPr>
              <a:t>Riconosce credito di imposta del 65% per le donazioni di persone fisiche e del 50% per le donazioni di persone giuridiche</a:t>
            </a:r>
          </a:p>
        </p:txBody>
      </p:sp>
      <p:cxnSp>
        <p:nvCxnSpPr>
          <p:cNvPr id="12" name="Connettore 2 11">
            <a:extLst>
              <a:ext uri="{FF2B5EF4-FFF2-40B4-BE49-F238E27FC236}">
                <a16:creationId xmlns:a16="http://schemas.microsoft.com/office/drawing/2014/main" id="{BA7FB92B-376F-4EBA-84EB-B6FFEE7660C6}"/>
              </a:ext>
            </a:extLst>
          </p:cNvPr>
          <p:cNvCxnSpPr>
            <a:cxnSpLocks/>
            <a:stCxn id="6" idx="3"/>
            <a:endCxn id="7" idx="1"/>
          </p:cNvCxnSpPr>
          <p:nvPr/>
        </p:nvCxnSpPr>
        <p:spPr>
          <a:xfrm>
            <a:off x="4419600" y="5570263"/>
            <a:ext cx="402907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Connettore 2 13">
            <a:extLst>
              <a:ext uri="{FF2B5EF4-FFF2-40B4-BE49-F238E27FC236}">
                <a16:creationId xmlns:a16="http://schemas.microsoft.com/office/drawing/2014/main" id="{41E47E89-F056-46CD-8564-1C46180397FA}"/>
              </a:ext>
            </a:extLst>
          </p:cNvPr>
          <p:cNvCxnSpPr>
            <a:cxnSpLocks/>
            <a:stCxn id="5" idx="2"/>
            <a:endCxn id="7" idx="0"/>
          </p:cNvCxnSpPr>
          <p:nvPr/>
        </p:nvCxnSpPr>
        <p:spPr>
          <a:xfrm flipH="1">
            <a:off x="10006012" y="3457575"/>
            <a:ext cx="1" cy="14663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Connettore 2 17">
            <a:extLst>
              <a:ext uri="{FF2B5EF4-FFF2-40B4-BE49-F238E27FC236}">
                <a16:creationId xmlns:a16="http://schemas.microsoft.com/office/drawing/2014/main" id="{957E540A-08EB-44A3-AD6D-98BE11D44251}"/>
              </a:ext>
            </a:extLst>
          </p:cNvPr>
          <p:cNvCxnSpPr>
            <a:stCxn id="10" idx="2"/>
            <a:endCxn id="6" idx="0"/>
          </p:cNvCxnSpPr>
          <p:nvPr/>
        </p:nvCxnSpPr>
        <p:spPr>
          <a:xfrm>
            <a:off x="2862263" y="3630475"/>
            <a:ext cx="0" cy="15704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21" name="Immagine 20" descr="Immagine che contiene edificio, esterni, cielo&#10;&#10;Descrizione generata con affidabilità molto elevata">
            <a:extLst>
              <a:ext uri="{FF2B5EF4-FFF2-40B4-BE49-F238E27FC236}">
                <a16:creationId xmlns:a16="http://schemas.microsoft.com/office/drawing/2014/main" id="{E9840D77-77A5-4C8D-A896-5E631400356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05387" y="2707145"/>
            <a:ext cx="2857500" cy="2085975"/>
          </a:xfrm>
          <a:prstGeom prst="rect">
            <a:avLst/>
          </a:prstGeom>
        </p:spPr>
      </p:pic>
      <p:sp>
        <p:nvSpPr>
          <p:cNvPr id="22" name="CasellaDiTesto 21">
            <a:extLst>
              <a:ext uri="{FF2B5EF4-FFF2-40B4-BE49-F238E27FC236}">
                <a16:creationId xmlns:a16="http://schemas.microsoft.com/office/drawing/2014/main" id="{48FC4351-D194-4297-B80F-81100DBE7E1D}"/>
              </a:ext>
            </a:extLst>
          </p:cNvPr>
          <p:cNvSpPr txBox="1"/>
          <p:nvPr/>
        </p:nvSpPr>
        <p:spPr>
          <a:xfrm>
            <a:off x="5005387" y="4100623"/>
            <a:ext cx="2895088" cy="584775"/>
          </a:xfrm>
          <a:prstGeom prst="rect">
            <a:avLst/>
          </a:prstGeom>
          <a:noFill/>
        </p:spPr>
        <p:txBody>
          <a:bodyPr wrap="none" rtlCol="0">
            <a:spAutoFit/>
          </a:bodyPr>
          <a:lstStyle/>
          <a:p>
            <a:r>
              <a:rPr lang="it-IT" sz="1600" b="1" dirty="0">
                <a:solidFill>
                  <a:schemeClr val="bg1"/>
                </a:solidFill>
                <a:latin typeface="Franklin Gothic Book" panose="020B0503020102020204" pitchFamily="34" charset="0"/>
              </a:rPr>
              <a:t>Immobile pubblico degradato</a:t>
            </a:r>
          </a:p>
          <a:p>
            <a:r>
              <a:rPr lang="it-IT" sz="1600" b="1" dirty="0">
                <a:solidFill>
                  <a:schemeClr val="bg1"/>
                </a:solidFill>
                <a:latin typeface="Franklin Gothic Book" panose="020B0503020102020204" pitchFamily="34" charset="0"/>
              </a:rPr>
              <a:t>Bene confiscato alla criminalità</a:t>
            </a:r>
          </a:p>
        </p:txBody>
      </p:sp>
      <p:sp>
        <p:nvSpPr>
          <p:cNvPr id="3" name="CasellaDiTesto 2">
            <a:extLst>
              <a:ext uri="{FF2B5EF4-FFF2-40B4-BE49-F238E27FC236}">
                <a16:creationId xmlns:a16="http://schemas.microsoft.com/office/drawing/2014/main" id="{36BDC764-4DA0-49AE-9C50-662772DEE37B}"/>
              </a:ext>
            </a:extLst>
          </p:cNvPr>
          <p:cNvSpPr txBox="1"/>
          <p:nvPr/>
        </p:nvSpPr>
        <p:spPr>
          <a:xfrm>
            <a:off x="4815276" y="4793120"/>
            <a:ext cx="3275310" cy="646331"/>
          </a:xfrm>
          <a:prstGeom prst="rect">
            <a:avLst/>
          </a:prstGeom>
          <a:noFill/>
        </p:spPr>
        <p:txBody>
          <a:bodyPr wrap="square" rtlCol="0">
            <a:spAutoFit/>
          </a:bodyPr>
          <a:lstStyle/>
          <a:p>
            <a:pPr algn="ctr"/>
            <a:r>
              <a:rPr lang="it-IT" i="1" dirty="0" err="1"/>
              <a:t>D.Lgs</a:t>
            </a:r>
            <a:r>
              <a:rPr lang="it-IT" i="1" dirty="0"/>
              <a:t> 117/2017 («Codice del Terzo settore»), Art. 81</a:t>
            </a:r>
          </a:p>
        </p:txBody>
      </p:sp>
    </p:spTree>
    <p:extLst>
      <p:ext uri="{BB962C8B-B14F-4D97-AF65-F5344CB8AC3E}">
        <p14:creationId xmlns:p14="http://schemas.microsoft.com/office/powerpoint/2010/main" val="2079856174"/>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1BB52B1-7077-4E01-A251-82A6283A18B9}"/>
              </a:ext>
            </a:extLst>
          </p:cNvPr>
          <p:cNvSpPr>
            <a:spLocks noGrp="1"/>
          </p:cNvSpPr>
          <p:nvPr>
            <p:ph type="title"/>
          </p:nvPr>
        </p:nvSpPr>
        <p:spPr/>
        <p:txBody>
          <a:bodyPr/>
          <a:lstStyle/>
          <a:p>
            <a:r>
              <a:rPr lang="it-IT" dirty="0"/>
              <a:t>Locali pubblici inutilizzati</a:t>
            </a:r>
          </a:p>
        </p:txBody>
      </p:sp>
      <p:sp>
        <p:nvSpPr>
          <p:cNvPr id="4" name="Segnaposto numero diapositiva 3">
            <a:extLst>
              <a:ext uri="{FF2B5EF4-FFF2-40B4-BE49-F238E27FC236}">
                <a16:creationId xmlns:a16="http://schemas.microsoft.com/office/drawing/2014/main" id="{0861337D-40BB-4A42-8BC7-26407D83BA15}"/>
              </a:ext>
            </a:extLst>
          </p:cNvPr>
          <p:cNvSpPr>
            <a:spLocks noGrp="1"/>
          </p:cNvSpPr>
          <p:nvPr>
            <p:ph type="sldNum" sz="quarter" idx="12"/>
          </p:nvPr>
        </p:nvSpPr>
        <p:spPr/>
        <p:txBody>
          <a:bodyPr/>
          <a:lstStyle/>
          <a:p>
            <a:fld id="{7857964D-D274-47FD-9A15-376DFE8DF902}" type="slidenum">
              <a:rPr lang="it-IT" smtClean="0"/>
              <a:pPr/>
              <a:t>76</a:t>
            </a:fld>
            <a:endParaRPr lang="it-IT" dirty="0"/>
          </a:p>
        </p:txBody>
      </p:sp>
      <p:sp>
        <p:nvSpPr>
          <p:cNvPr id="7" name="CasellaDiTesto 6">
            <a:extLst>
              <a:ext uri="{FF2B5EF4-FFF2-40B4-BE49-F238E27FC236}">
                <a16:creationId xmlns:a16="http://schemas.microsoft.com/office/drawing/2014/main" id="{5F864038-3548-4F36-AA78-37979CE1BB27}"/>
              </a:ext>
            </a:extLst>
          </p:cNvPr>
          <p:cNvSpPr txBox="1"/>
          <p:nvPr/>
        </p:nvSpPr>
        <p:spPr>
          <a:xfrm>
            <a:off x="1304925" y="1783816"/>
            <a:ext cx="3114675" cy="1661993"/>
          </a:xfrm>
          <a:prstGeom prst="rect">
            <a:avLst/>
          </a:prstGeom>
          <a:noFill/>
          <a:ln w="28575">
            <a:solidFill>
              <a:srgbClr val="0033CC"/>
            </a:solidFill>
          </a:ln>
        </p:spPr>
        <p:txBody>
          <a:bodyPr wrap="square" rtlCol="0">
            <a:spAutoFit/>
          </a:bodyPr>
          <a:lstStyle/>
          <a:p>
            <a:pPr algn="ctr"/>
            <a:r>
              <a:rPr lang="it-IT" sz="2400" dirty="0">
                <a:solidFill>
                  <a:srgbClr val="0033CC"/>
                </a:solidFill>
                <a:latin typeface="Franklin Gothic Demi" panose="020B0703020102020204" pitchFamily="34" charset="0"/>
              </a:rPr>
              <a:t>Stato, Regioni, Enti locali</a:t>
            </a:r>
          </a:p>
          <a:p>
            <a:pPr algn="ctr"/>
            <a:r>
              <a:rPr lang="it-IT" dirty="0">
                <a:latin typeface="Franklin Gothic Book" panose="020B0503020102020204" pitchFamily="34" charset="0"/>
              </a:rPr>
              <a:t>Concedono in comodato fino a trent’anni immobili pubblici inutilizzati</a:t>
            </a:r>
          </a:p>
        </p:txBody>
      </p:sp>
      <p:sp>
        <p:nvSpPr>
          <p:cNvPr id="8" name="CasellaDiTesto 7">
            <a:extLst>
              <a:ext uri="{FF2B5EF4-FFF2-40B4-BE49-F238E27FC236}">
                <a16:creationId xmlns:a16="http://schemas.microsoft.com/office/drawing/2014/main" id="{67DDD0C7-866F-42F0-B5FF-3FD41B93E985}"/>
              </a:ext>
            </a:extLst>
          </p:cNvPr>
          <p:cNvSpPr txBox="1"/>
          <p:nvPr/>
        </p:nvSpPr>
        <p:spPr>
          <a:xfrm>
            <a:off x="1304925" y="4534019"/>
            <a:ext cx="3114675" cy="1015663"/>
          </a:xfrm>
          <a:prstGeom prst="rect">
            <a:avLst/>
          </a:prstGeom>
          <a:noFill/>
          <a:ln w="28575">
            <a:solidFill>
              <a:srgbClr val="0033CC"/>
            </a:solidFill>
          </a:ln>
        </p:spPr>
        <p:txBody>
          <a:bodyPr wrap="square" rtlCol="0">
            <a:spAutoFit/>
          </a:bodyPr>
          <a:lstStyle/>
          <a:p>
            <a:pPr algn="ctr"/>
            <a:r>
              <a:rPr lang="it-IT" sz="2400" dirty="0">
                <a:solidFill>
                  <a:srgbClr val="0033CC"/>
                </a:solidFill>
                <a:latin typeface="Franklin Gothic Demi" panose="020B0703020102020204" pitchFamily="34" charset="0"/>
              </a:rPr>
              <a:t>Terzo settore</a:t>
            </a:r>
          </a:p>
          <a:p>
            <a:pPr algn="ctr"/>
            <a:r>
              <a:rPr lang="it-IT" dirty="0">
                <a:latin typeface="Franklin Gothic Book" panose="020B0503020102020204" pitchFamily="34" charset="0"/>
              </a:rPr>
              <a:t>Vi svolge le attività istituzionali</a:t>
            </a:r>
          </a:p>
        </p:txBody>
      </p:sp>
      <p:pic>
        <p:nvPicPr>
          <p:cNvPr id="10" name="Immagine 9" descr="Immagine che contiene edificio, esterni, cielo, casa&#10;&#10;Descrizione generata con affidabilità molto elevata">
            <a:extLst>
              <a:ext uri="{FF2B5EF4-FFF2-40B4-BE49-F238E27FC236}">
                <a16:creationId xmlns:a16="http://schemas.microsoft.com/office/drawing/2014/main" id="{FCF78916-EDF1-4645-9306-26C120B7E30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54025" y="1695159"/>
            <a:ext cx="5699775" cy="3854524"/>
          </a:xfrm>
          <a:prstGeom prst="rect">
            <a:avLst/>
          </a:prstGeom>
        </p:spPr>
      </p:pic>
      <p:cxnSp>
        <p:nvCxnSpPr>
          <p:cNvPr id="12" name="Connettore 2 11">
            <a:extLst>
              <a:ext uri="{FF2B5EF4-FFF2-40B4-BE49-F238E27FC236}">
                <a16:creationId xmlns:a16="http://schemas.microsoft.com/office/drawing/2014/main" id="{50AF885B-C8B2-40ED-B1A5-568077944AD4}"/>
              </a:ext>
            </a:extLst>
          </p:cNvPr>
          <p:cNvCxnSpPr>
            <a:stCxn id="7" idx="2"/>
            <a:endCxn id="8" idx="0"/>
          </p:cNvCxnSpPr>
          <p:nvPr/>
        </p:nvCxnSpPr>
        <p:spPr>
          <a:xfrm>
            <a:off x="2862263" y="3445809"/>
            <a:ext cx="0" cy="108821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CasellaDiTesto 8">
            <a:extLst>
              <a:ext uri="{FF2B5EF4-FFF2-40B4-BE49-F238E27FC236}">
                <a16:creationId xmlns:a16="http://schemas.microsoft.com/office/drawing/2014/main" id="{240EE91E-E948-46CF-B781-DF93BC53E012}"/>
              </a:ext>
            </a:extLst>
          </p:cNvPr>
          <p:cNvSpPr txBox="1"/>
          <p:nvPr/>
        </p:nvSpPr>
        <p:spPr>
          <a:xfrm>
            <a:off x="5795433" y="1690688"/>
            <a:ext cx="5033109" cy="369332"/>
          </a:xfrm>
          <a:prstGeom prst="rect">
            <a:avLst/>
          </a:prstGeom>
          <a:noFill/>
        </p:spPr>
        <p:txBody>
          <a:bodyPr wrap="none" rtlCol="0">
            <a:spAutoFit/>
          </a:bodyPr>
          <a:lstStyle/>
          <a:p>
            <a:r>
              <a:rPr lang="it-IT" i="1" dirty="0" err="1"/>
              <a:t>D.Lgs</a:t>
            </a:r>
            <a:r>
              <a:rPr lang="it-IT" i="1" dirty="0"/>
              <a:t> 117/2017 («Codice del Terzo settore»), Art. 71</a:t>
            </a:r>
          </a:p>
        </p:txBody>
      </p:sp>
    </p:spTree>
    <p:extLst>
      <p:ext uri="{BB962C8B-B14F-4D97-AF65-F5344CB8AC3E}">
        <p14:creationId xmlns:p14="http://schemas.microsoft.com/office/powerpoint/2010/main" val="266362170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CE8E640-81A3-4B33-84E9-006C40B3EC6D}"/>
              </a:ext>
            </a:extLst>
          </p:cNvPr>
          <p:cNvSpPr>
            <a:spLocks noGrp="1"/>
          </p:cNvSpPr>
          <p:nvPr>
            <p:ph type="title"/>
          </p:nvPr>
        </p:nvSpPr>
        <p:spPr/>
        <p:txBody>
          <a:bodyPr/>
          <a:lstStyle/>
          <a:p>
            <a:r>
              <a:rPr lang="it-IT" dirty="0"/>
              <a:t>Immobili pubblici e beni culturali</a:t>
            </a:r>
          </a:p>
        </p:txBody>
      </p:sp>
      <p:sp>
        <p:nvSpPr>
          <p:cNvPr id="4" name="Segnaposto numero diapositiva 3">
            <a:extLst>
              <a:ext uri="{FF2B5EF4-FFF2-40B4-BE49-F238E27FC236}">
                <a16:creationId xmlns:a16="http://schemas.microsoft.com/office/drawing/2014/main" id="{00CD5383-BA36-4058-A244-2EE549203CA7}"/>
              </a:ext>
            </a:extLst>
          </p:cNvPr>
          <p:cNvSpPr>
            <a:spLocks noGrp="1"/>
          </p:cNvSpPr>
          <p:nvPr>
            <p:ph type="sldNum" sz="quarter" idx="12"/>
          </p:nvPr>
        </p:nvSpPr>
        <p:spPr/>
        <p:txBody>
          <a:bodyPr/>
          <a:lstStyle/>
          <a:p>
            <a:fld id="{7857964D-D274-47FD-9A15-376DFE8DF902}" type="slidenum">
              <a:rPr lang="it-IT" smtClean="0"/>
              <a:pPr/>
              <a:t>77</a:t>
            </a:fld>
            <a:endParaRPr lang="it-IT" dirty="0"/>
          </a:p>
        </p:txBody>
      </p:sp>
      <p:pic>
        <p:nvPicPr>
          <p:cNvPr id="6" name="Immagine 5" descr="Immagine che contiene edificio, cielo, erba, esterni&#10;&#10;Descrizione generata con affidabilità molto elevata">
            <a:extLst>
              <a:ext uri="{FF2B5EF4-FFF2-40B4-BE49-F238E27FC236}">
                <a16:creationId xmlns:a16="http://schemas.microsoft.com/office/drawing/2014/main" id="{185EB9A0-5F2F-4581-830F-92920226375A}"/>
              </a:ext>
            </a:extLst>
          </p:cNvPr>
          <p:cNvPicPr>
            <a:picLocks noChangeAspect="1"/>
          </p:cNvPicPr>
          <p:nvPr/>
        </p:nvPicPr>
        <p:blipFill rotWithShape="1">
          <a:blip r:embed="rId2">
            <a:extLst>
              <a:ext uri="{28A0092B-C50C-407E-A947-70E740481C1C}">
                <a14:useLocalDpi xmlns:a14="http://schemas.microsoft.com/office/drawing/2010/main" val="0"/>
              </a:ext>
            </a:extLst>
          </a:blip>
          <a:srcRect l="17285" r="17733" b="30476"/>
          <a:stretch/>
        </p:blipFill>
        <p:spPr>
          <a:xfrm>
            <a:off x="6483183" y="2477387"/>
            <a:ext cx="5547011" cy="3323448"/>
          </a:xfrm>
          <a:prstGeom prst="rect">
            <a:avLst/>
          </a:prstGeom>
        </p:spPr>
      </p:pic>
      <p:sp>
        <p:nvSpPr>
          <p:cNvPr id="7" name="CasellaDiTesto 6">
            <a:extLst>
              <a:ext uri="{FF2B5EF4-FFF2-40B4-BE49-F238E27FC236}">
                <a16:creationId xmlns:a16="http://schemas.microsoft.com/office/drawing/2014/main" id="{B923ACD5-2DA9-4E7F-A2DC-2388B3193CD8}"/>
              </a:ext>
            </a:extLst>
          </p:cNvPr>
          <p:cNvSpPr txBox="1"/>
          <p:nvPr/>
        </p:nvSpPr>
        <p:spPr>
          <a:xfrm>
            <a:off x="1304925" y="1781214"/>
            <a:ext cx="3971925" cy="1292662"/>
          </a:xfrm>
          <a:prstGeom prst="rect">
            <a:avLst/>
          </a:prstGeom>
          <a:noFill/>
          <a:ln w="28575">
            <a:solidFill>
              <a:srgbClr val="0033CC"/>
            </a:solidFill>
          </a:ln>
        </p:spPr>
        <p:txBody>
          <a:bodyPr wrap="square" rtlCol="0">
            <a:spAutoFit/>
          </a:bodyPr>
          <a:lstStyle/>
          <a:p>
            <a:pPr algn="ctr"/>
            <a:r>
              <a:rPr lang="it-IT" sz="2400" dirty="0">
                <a:solidFill>
                  <a:srgbClr val="0033CC"/>
                </a:solidFill>
                <a:latin typeface="Franklin Gothic Demi" panose="020B0703020102020204" pitchFamily="34" charset="0"/>
              </a:rPr>
              <a:t>Stato, Regioni, Enti locali</a:t>
            </a:r>
          </a:p>
          <a:p>
            <a:pPr algn="ctr"/>
            <a:r>
              <a:rPr lang="it-IT" dirty="0">
                <a:latin typeface="Franklin Gothic Book" panose="020B0503020102020204" pitchFamily="34" charset="0"/>
              </a:rPr>
              <a:t>Concedono in comodato beni culturali che richiedono restauro (es. Palazzo storico, museo, biblioteca, ecc.)</a:t>
            </a:r>
          </a:p>
        </p:txBody>
      </p:sp>
      <p:sp>
        <p:nvSpPr>
          <p:cNvPr id="8" name="CasellaDiTesto 7">
            <a:extLst>
              <a:ext uri="{FF2B5EF4-FFF2-40B4-BE49-F238E27FC236}">
                <a16:creationId xmlns:a16="http://schemas.microsoft.com/office/drawing/2014/main" id="{5F10ABB6-0309-4769-8744-C8A575912F9C}"/>
              </a:ext>
            </a:extLst>
          </p:cNvPr>
          <p:cNvSpPr txBox="1"/>
          <p:nvPr/>
        </p:nvSpPr>
        <p:spPr>
          <a:xfrm>
            <a:off x="1304925" y="3918739"/>
            <a:ext cx="3971925" cy="2123658"/>
          </a:xfrm>
          <a:prstGeom prst="rect">
            <a:avLst/>
          </a:prstGeom>
          <a:noFill/>
          <a:ln w="28575">
            <a:solidFill>
              <a:srgbClr val="0033CC"/>
            </a:solidFill>
          </a:ln>
        </p:spPr>
        <p:txBody>
          <a:bodyPr wrap="square" rtlCol="0">
            <a:spAutoFit/>
          </a:bodyPr>
          <a:lstStyle/>
          <a:p>
            <a:pPr algn="ctr"/>
            <a:r>
              <a:rPr lang="it-IT" sz="2400" dirty="0">
                <a:solidFill>
                  <a:srgbClr val="0033CC"/>
                </a:solidFill>
                <a:latin typeface="Franklin Gothic Demi" panose="020B0703020102020204" pitchFamily="34" charset="0"/>
              </a:rPr>
              <a:t>Terzo settore</a:t>
            </a:r>
          </a:p>
          <a:p>
            <a:r>
              <a:rPr lang="it-IT" dirty="0">
                <a:latin typeface="Franklin Gothic Book" panose="020B0503020102020204" pitchFamily="34" charset="0"/>
              </a:rPr>
              <a:t>Vi svolge attività di:</a:t>
            </a:r>
          </a:p>
          <a:p>
            <a:pPr marL="285750" indent="-285750">
              <a:buFont typeface="Arial" panose="020B0604020202020204" pitchFamily="34" charset="0"/>
              <a:buChar char="•"/>
            </a:pPr>
            <a:r>
              <a:rPr lang="it-IT" dirty="0">
                <a:latin typeface="Franklin Gothic Book" panose="020B0503020102020204" pitchFamily="34" charset="0"/>
              </a:rPr>
              <a:t>Tutela patrimonio culturale</a:t>
            </a:r>
          </a:p>
          <a:p>
            <a:pPr marL="285750" indent="-285750">
              <a:buFont typeface="Arial" panose="020B0604020202020204" pitchFamily="34" charset="0"/>
              <a:buChar char="•"/>
            </a:pPr>
            <a:r>
              <a:rPr lang="it-IT" dirty="0">
                <a:latin typeface="Franklin Gothic Book" panose="020B0503020102020204" pitchFamily="34" charset="0"/>
              </a:rPr>
              <a:t>Attività sociale di interesse culturale </a:t>
            </a:r>
          </a:p>
          <a:p>
            <a:pPr marL="285750" indent="-285750">
              <a:buFont typeface="Arial" panose="020B0604020202020204" pitchFamily="34" charset="0"/>
              <a:buChar char="•"/>
            </a:pPr>
            <a:r>
              <a:rPr lang="it-IT" dirty="0">
                <a:latin typeface="Franklin Gothic Book" panose="020B0503020102020204" pitchFamily="34" charset="0"/>
              </a:rPr>
              <a:t>attività turistiche di interesse sociale</a:t>
            </a:r>
          </a:p>
          <a:p>
            <a:pPr marL="285750" indent="-285750">
              <a:buFont typeface="Arial" panose="020B0604020202020204" pitchFamily="34" charset="0"/>
              <a:buChar char="•"/>
            </a:pPr>
            <a:r>
              <a:rPr lang="it-IT" dirty="0">
                <a:latin typeface="Franklin Gothic Book" panose="020B0503020102020204" pitchFamily="34" charset="0"/>
              </a:rPr>
              <a:t>riqualificazione</a:t>
            </a:r>
          </a:p>
        </p:txBody>
      </p:sp>
      <p:cxnSp>
        <p:nvCxnSpPr>
          <p:cNvPr id="9" name="Connettore 2 8">
            <a:extLst>
              <a:ext uri="{FF2B5EF4-FFF2-40B4-BE49-F238E27FC236}">
                <a16:creationId xmlns:a16="http://schemas.microsoft.com/office/drawing/2014/main" id="{1226427C-ED87-482E-BC8D-549EABA3E58F}"/>
              </a:ext>
            </a:extLst>
          </p:cNvPr>
          <p:cNvCxnSpPr>
            <a:cxnSpLocks/>
            <a:stCxn id="7" idx="2"/>
            <a:endCxn id="8" idx="0"/>
          </p:cNvCxnSpPr>
          <p:nvPr/>
        </p:nvCxnSpPr>
        <p:spPr>
          <a:xfrm>
            <a:off x="3290888" y="3073876"/>
            <a:ext cx="0" cy="8448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CasellaDiTesto 13">
            <a:extLst>
              <a:ext uri="{FF2B5EF4-FFF2-40B4-BE49-F238E27FC236}">
                <a16:creationId xmlns:a16="http://schemas.microsoft.com/office/drawing/2014/main" id="{46869D4C-E924-4734-B160-03C3351E3114}"/>
              </a:ext>
            </a:extLst>
          </p:cNvPr>
          <p:cNvSpPr txBox="1"/>
          <p:nvPr/>
        </p:nvSpPr>
        <p:spPr>
          <a:xfrm>
            <a:off x="6791327" y="3412714"/>
            <a:ext cx="4631965" cy="369332"/>
          </a:xfrm>
          <a:prstGeom prst="rect">
            <a:avLst/>
          </a:prstGeom>
          <a:solidFill>
            <a:schemeClr val="bg1">
              <a:alpha val="62000"/>
            </a:schemeClr>
          </a:solidFill>
          <a:ln w="28575">
            <a:solidFill>
              <a:srgbClr val="0033CC"/>
            </a:solidFill>
          </a:ln>
        </p:spPr>
        <p:txBody>
          <a:bodyPr wrap="square" rtlCol="0">
            <a:spAutoFit/>
          </a:bodyPr>
          <a:lstStyle/>
          <a:p>
            <a:pPr algn="ctr"/>
            <a:r>
              <a:rPr lang="it-IT" dirty="0">
                <a:latin typeface="Franklin Gothic Book" panose="020B0503020102020204" pitchFamily="34" charset="0"/>
              </a:rPr>
              <a:t>Utilizzo di procedure semplificate </a:t>
            </a:r>
          </a:p>
        </p:txBody>
      </p:sp>
      <p:cxnSp>
        <p:nvCxnSpPr>
          <p:cNvPr id="16" name="Connettore 2 15">
            <a:extLst>
              <a:ext uri="{FF2B5EF4-FFF2-40B4-BE49-F238E27FC236}">
                <a16:creationId xmlns:a16="http://schemas.microsoft.com/office/drawing/2014/main" id="{38A35B7F-1007-4123-816A-D669968261E9}"/>
              </a:ext>
            </a:extLst>
          </p:cNvPr>
          <p:cNvCxnSpPr>
            <a:cxnSpLocks/>
            <a:endCxn id="14" idx="1"/>
          </p:cNvCxnSpPr>
          <p:nvPr/>
        </p:nvCxnSpPr>
        <p:spPr>
          <a:xfrm flipV="1">
            <a:off x="3290887" y="3597380"/>
            <a:ext cx="3500440" cy="173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CasellaDiTesto 9">
            <a:extLst>
              <a:ext uri="{FF2B5EF4-FFF2-40B4-BE49-F238E27FC236}">
                <a16:creationId xmlns:a16="http://schemas.microsoft.com/office/drawing/2014/main" id="{DE2413B8-5C23-4051-91BD-E031FC7DEE90}"/>
              </a:ext>
            </a:extLst>
          </p:cNvPr>
          <p:cNvSpPr txBox="1"/>
          <p:nvPr/>
        </p:nvSpPr>
        <p:spPr>
          <a:xfrm>
            <a:off x="6096000" y="1690688"/>
            <a:ext cx="5327292" cy="369332"/>
          </a:xfrm>
          <a:prstGeom prst="rect">
            <a:avLst/>
          </a:prstGeom>
          <a:noFill/>
        </p:spPr>
        <p:txBody>
          <a:bodyPr wrap="none" rtlCol="0">
            <a:spAutoFit/>
          </a:bodyPr>
          <a:lstStyle/>
          <a:p>
            <a:r>
              <a:rPr lang="it-IT" i="1" dirty="0" err="1"/>
              <a:t>D.Lgs</a:t>
            </a:r>
            <a:r>
              <a:rPr lang="it-IT" i="1" dirty="0"/>
              <a:t> 117/2017 («Codice del Terzo settore»), Art. 71-89</a:t>
            </a:r>
          </a:p>
        </p:txBody>
      </p:sp>
    </p:spTree>
    <p:extLst>
      <p:ext uri="{BB962C8B-B14F-4D97-AF65-F5344CB8AC3E}">
        <p14:creationId xmlns:p14="http://schemas.microsoft.com/office/powerpoint/2010/main" val="329922891"/>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10ED16D-D6CD-4647-B746-1ABB07812B34}"/>
              </a:ext>
            </a:extLst>
          </p:cNvPr>
          <p:cNvSpPr>
            <a:spLocks noGrp="1"/>
          </p:cNvSpPr>
          <p:nvPr>
            <p:ph type="title"/>
          </p:nvPr>
        </p:nvSpPr>
        <p:spPr/>
        <p:txBody>
          <a:bodyPr/>
          <a:lstStyle/>
          <a:p>
            <a:r>
              <a:rPr lang="it-IT" dirty="0"/>
              <a:t>Rapporti con enti pubblici</a:t>
            </a:r>
          </a:p>
        </p:txBody>
      </p:sp>
      <p:sp>
        <p:nvSpPr>
          <p:cNvPr id="5" name="Segnaposto contenuto 4">
            <a:extLst>
              <a:ext uri="{FF2B5EF4-FFF2-40B4-BE49-F238E27FC236}">
                <a16:creationId xmlns:a16="http://schemas.microsoft.com/office/drawing/2014/main" id="{21B384EB-402B-43D8-962A-CD79926C9E8D}"/>
              </a:ext>
            </a:extLst>
          </p:cNvPr>
          <p:cNvSpPr>
            <a:spLocks noGrp="1"/>
          </p:cNvSpPr>
          <p:nvPr>
            <p:ph idx="1"/>
          </p:nvPr>
        </p:nvSpPr>
        <p:spPr>
          <a:xfrm>
            <a:off x="838200" y="2133516"/>
            <a:ext cx="10515600" cy="3661527"/>
          </a:xfrm>
        </p:spPr>
        <p:txBody>
          <a:bodyPr/>
          <a:lstStyle/>
          <a:p>
            <a:pPr marL="0" indent="0">
              <a:buNone/>
            </a:pPr>
            <a:r>
              <a:rPr lang="it-IT" dirty="0"/>
              <a:t>In attuazione dei principi di </a:t>
            </a:r>
            <a:r>
              <a:rPr lang="it-IT" dirty="0">
                <a:highlight>
                  <a:srgbClr val="00FF00"/>
                </a:highlight>
              </a:rPr>
              <a:t>sussidiarietà, cooperazione</a:t>
            </a:r>
            <a:r>
              <a:rPr lang="it-IT" dirty="0"/>
              <a:t>, efficacia, efficienza ed economicità, omogeneità, … le amministrazioni pubbliche, nell'esercizio delle proprie funzioni di programmazione e organizzazione a livello territoriale degli interventi e dei </a:t>
            </a:r>
            <a:r>
              <a:rPr lang="it-IT" dirty="0">
                <a:highlight>
                  <a:srgbClr val="FFFF00"/>
                </a:highlight>
              </a:rPr>
              <a:t>servizi nei settori di attività di cui all'articolo 5</a:t>
            </a:r>
            <a:r>
              <a:rPr lang="it-IT" dirty="0"/>
              <a:t>, </a:t>
            </a:r>
            <a:r>
              <a:rPr lang="it-IT" dirty="0">
                <a:highlight>
                  <a:srgbClr val="C0C0C0"/>
                </a:highlight>
              </a:rPr>
              <a:t>assicurano</a:t>
            </a:r>
            <a:r>
              <a:rPr lang="it-IT" dirty="0"/>
              <a:t> il coinvolgimento attivo degli enti del Terzo settore, attraverso:</a:t>
            </a:r>
          </a:p>
          <a:p>
            <a:pPr marL="914400" lvl="1" indent="-457200">
              <a:buFont typeface="+mj-lt"/>
              <a:buAutoNum type="arabicPeriod"/>
            </a:pPr>
            <a:r>
              <a:rPr lang="it-IT" dirty="0"/>
              <a:t>forme di co-programmazione</a:t>
            </a:r>
          </a:p>
          <a:p>
            <a:pPr marL="914400" lvl="1" indent="-457200">
              <a:buFont typeface="+mj-lt"/>
              <a:buAutoNum type="arabicPeriod"/>
            </a:pPr>
            <a:r>
              <a:rPr lang="it-IT" dirty="0"/>
              <a:t>co-progettazione</a:t>
            </a:r>
          </a:p>
          <a:p>
            <a:pPr marL="914400" lvl="1" indent="-457200">
              <a:buFont typeface="+mj-lt"/>
              <a:buAutoNum type="arabicPeriod"/>
            </a:pPr>
            <a:r>
              <a:rPr lang="it-IT" dirty="0"/>
              <a:t>accreditamento </a:t>
            </a:r>
          </a:p>
        </p:txBody>
      </p:sp>
      <p:sp>
        <p:nvSpPr>
          <p:cNvPr id="3" name="CasellaDiTesto 2">
            <a:extLst>
              <a:ext uri="{FF2B5EF4-FFF2-40B4-BE49-F238E27FC236}">
                <a16:creationId xmlns:a16="http://schemas.microsoft.com/office/drawing/2014/main" id="{A7323563-0EE4-4417-B341-A74919D03AA1}"/>
              </a:ext>
            </a:extLst>
          </p:cNvPr>
          <p:cNvSpPr txBox="1"/>
          <p:nvPr/>
        </p:nvSpPr>
        <p:spPr>
          <a:xfrm>
            <a:off x="838200" y="1668365"/>
            <a:ext cx="2441117" cy="369332"/>
          </a:xfrm>
          <a:prstGeom prst="rect">
            <a:avLst/>
          </a:prstGeom>
          <a:noFill/>
        </p:spPr>
        <p:txBody>
          <a:bodyPr wrap="none" rtlCol="0">
            <a:spAutoFit/>
          </a:bodyPr>
          <a:lstStyle/>
          <a:p>
            <a:r>
              <a:rPr lang="it-IT" dirty="0">
                <a:solidFill>
                  <a:srgbClr val="FF0000"/>
                </a:solidFill>
              </a:rPr>
              <a:t>Art. 55, </a:t>
            </a:r>
            <a:r>
              <a:rPr lang="it-IT" dirty="0" err="1">
                <a:solidFill>
                  <a:srgbClr val="FF0000"/>
                </a:solidFill>
              </a:rPr>
              <a:t>D.Lgs.</a:t>
            </a:r>
            <a:r>
              <a:rPr lang="it-IT" dirty="0">
                <a:solidFill>
                  <a:srgbClr val="FF0000"/>
                </a:solidFill>
              </a:rPr>
              <a:t> 117/2017</a:t>
            </a:r>
          </a:p>
        </p:txBody>
      </p:sp>
      <p:sp>
        <p:nvSpPr>
          <p:cNvPr id="4" name="CasellaDiTesto 3">
            <a:extLst>
              <a:ext uri="{FF2B5EF4-FFF2-40B4-BE49-F238E27FC236}">
                <a16:creationId xmlns:a16="http://schemas.microsoft.com/office/drawing/2014/main" id="{02C6EF05-5662-48F7-BC52-7816568B9BDD}"/>
              </a:ext>
            </a:extLst>
          </p:cNvPr>
          <p:cNvSpPr txBox="1"/>
          <p:nvPr/>
        </p:nvSpPr>
        <p:spPr>
          <a:xfrm>
            <a:off x="7875375" y="4546699"/>
            <a:ext cx="3995350" cy="1477328"/>
          </a:xfrm>
          <a:prstGeom prst="rect">
            <a:avLst/>
          </a:prstGeom>
          <a:solidFill>
            <a:schemeClr val="bg1">
              <a:lumMod val="75000"/>
            </a:schemeClr>
          </a:solidFill>
        </p:spPr>
        <p:txBody>
          <a:bodyPr wrap="square" rtlCol="0">
            <a:spAutoFit/>
          </a:bodyPr>
          <a:lstStyle/>
          <a:p>
            <a:r>
              <a:rPr lang="it-IT" dirty="0"/>
              <a:t>«assicurano», indicativo presente</a:t>
            </a:r>
          </a:p>
          <a:p>
            <a:r>
              <a:rPr lang="it-IT" dirty="0"/>
              <a:t>A partire dalla comune finalità, gli strumenti collaborativi diventano per un EP il modo «normale» di rapportarsi con il TS</a:t>
            </a:r>
          </a:p>
        </p:txBody>
      </p:sp>
      <p:cxnSp>
        <p:nvCxnSpPr>
          <p:cNvPr id="9" name="Connettore diritto 8">
            <a:extLst>
              <a:ext uri="{FF2B5EF4-FFF2-40B4-BE49-F238E27FC236}">
                <a16:creationId xmlns:a16="http://schemas.microsoft.com/office/drawing/2014/main" id="{97ABC204-B58E-489D-8B3C-EE04A16E17F3}"/>
              </a:ext>
            </a:extLst>
          </p:cNvPr>
          <p:cNvCxnSpPr>
            <a:cxnSpLocks/>
          </p:cNvCxnSpPr>
          <p:nvPr/>
        </p:nvCxnSpPr>
        <p:spPr>
          <a:xfrm flipH="1" flipV="1">
            <a:off x="7793372" y="4102217"/>
            <a:ext cx="2075560" cy="412120"/>
          </a:xfrm>
          <a:prstGeom prst="line">
            <a:avLst/>
          </a:prstGeom>
        </p:spPr>
        <p:style>
          <a:lnRef idx="1">
            <a:schemeClr val="accent1"/>
          </a:lnRef>
          <a:fillRef idx="0">
            <a:schemeClr val="accent1"/>
          </a:fillRef>
          <a:effectRef idx="0">
            <a:schemeClr val="accent1"/>
          </a:effectRef>
          <a:fontRef idx="minor">
            <a:schemeClr val="tx1"/>
          </a:fontRef>
        </p:style>
      </p:cxnSp>
      <p:sp>
        <p:nvSpPr>
          <p:cNvPr id="6" name="Segnaposto numero diapositiva 5">
            <a:extLst>
              <a:ext uri="{FF2B5EF4-FFF2-40B4-BE49-F238E27FC236}">
                <a16:creationId xmlns:a16="http://schemas.microsoft.com/office/drawing/2014/main" id="{A1F1EF3A-7AF3-4C8D-875E-F4AF33EB19D0}"/>
              </a:ext>
            </a:extLst>
          </p:cNvPr>
          <p:cNvSpPr>
            <a:spLocks noGrp="1"/>
          </p:cNvSpPr>
          <p:nvPr>
            <p:ph type="sldNum" sz="quarter" idx="12"/>
          </p:nvPr>
        </p:nvSpPr>
        <p:spPr/>
        <p:txBody>
          <a:bodyPr/>
          <a:lstStyle/>
          <a:p>
            <a:fld id="{7857964D-D274-47FD-9A15-376DFE8DF902}" type="slidenum">
              <a:rPr lang="it-IT" smtClean="0"/>
              <a:t>78</a:t>
            </a:fld>
            <a:endParaRPr lang="it-IT"/>
          </a:p>
        </p:txBody>
      </p:sp>
    </p:spTree>
    <p:extLst>
      <p:ext uri="{BB962C8B-B14F-4D97-AF65-F5344CB8AC3E}">
        <p14:creationId xmlns:p14="http://schemas.microsoft.com/office/powerpoint/2010/main" val="3224878506"/>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16798F0-6F73-4178-A156-A901644BE874}"/>
              </a:ext>
            </a:extLst>
          </p:cNvPr>
          <p:cNvSpPr>
            <a:spLocks noGrp="1"/>
          </p:cNvSpPr>
          <p:nvPr>
            <p:ph type="title"/>
          </p:nvPr>
        </p:nvSpPr>
        <p:spPr/>
        <p:txBody>
          <a:bodyPr/>
          <a:lstStyle/>
          <a:p>
            <a:r>
              <a:rPr lang="it-IT" dirty="0"/>
              <a:t>A quali ambiti di attività si applica</a:t>
            </a:r>
          </a:p>
        </p:txBody>
      </p:sp>
      <p:sp>
        <p:nvSpPr>
          <p:cNvPr id="3" name="Segnaposto contenuto 2">
            <a:extLst>
              <a:ext uri="{FF2B5EF4-FFF2-40B4-BE49-F238E27FC236}">
                <a16:creationId xmlns:a16="http://schemas.microsoft.com/office/drawing/2014/main" id="{4159509E-B262-4C16-A9B0-F4DF252DD0B9}"/>
              </a:ext>
            </a:extLst>
          </p:cNvPr>
          <p:cNvSpPr>
            <a:spLocks noGrp="1"/>
          </p:cNvSpPr>
          <p:nvPr>
            <p:ph idx="1"/>
          </p:nvPr>
        </p:nvSpPr>
        <p:spPr>
          <a:xfrm>
            <a:off x="838200" y="1842100"/>
            <a:ext cx="2802924" cy="4351338"/>
          </a:xfrm>
        </p:spPr>
        <p:txBody>
          <a:bodyPr/>
          <a:lstStyle/>
          <a:p>
            <a:pPr marL="0" indent="0">
              <a:buNone/>
            </a:pPr>
            <a:r>
              <a:rPr lang="it-IT" dirty="0"/>
              <a:t>Le pratiche inaugurate in ambito socio assistenziale dai piani di zona e dalla </a:t>
            </a:r>
            <a:r>
              <a:rPr lang="it-IT" dirty="0" err="1"/>
              <a:t>coprogettazione</a:t>
            </a:r>
            <a:r>
              <a:rPr lang="it-IT" dirty="0"/>
              <a:t> sono ora riferite a tutti gli ambiti di attività del Terzo settore</a:t>
            </a:r>
          </a:p>
        </p:txBody>
      </p:sp>
      <p:sp>
        <p:nvSpPr>
          <p:cNvPr id="4" name="Rettangolo 3">
            <a:extLst>
              <a:ext uri="{FF2B5EF4-FFF2-40B4-BE49-F238E27FC236}">
                <a16:creationId xmlns:a16="http://schemas.microsoft.com/office/drawing/2014/main" id="{089DDB0A-F0C6-41E0-B6AF-5D9B8A917A06}"/>
              </a:ext>
            </a:extLst>
          </p:cNvPr>
          <p:cNvSpPr/>
          <p:nvPr/>
        </p:nvSpPr>
        <p:spPr>
          <a:xfrm>
            <a:off x="3731742" y="1575356"/>
            <a:ext cx="4110682" cy="3754874"/>
          </a:xfrm>
          <a:prstGeom prst="rect">
            <a:avLst/>
          </a:prstGeom>
          <a:ln>
            <a:solidFill>
              <a:srgbClr val="92D050"/>
            </a:solidFill>
          </a:ln>
        </p:spPr>
        <p:txBody>
          <a:bodyPr wrap="square">
            <a:spAutoFit/>
          </a:bodyPr>
          <a:lstStyle/>
          <a:p>
            <a:r>
              <a:rPr lang="it-IT" sz="1400" dirty="0">
                <a:solidFill>
                  <a:srgbClr val="231F20"/>
                </a:solidFill>
              </a:rPr>
              <a:t>a. servizi sociali;</a:t>
            </a:r>
            <a:br>
              <a:rPr lang="it-IT" sz="1400" dirty="0">
                <a:solidFill>
                  <a:srgbClr val="231F20"/>
                </a:solidFill>
              </a:rPr>
            </a:br>
            <a:r>
              <a:rPr lang="it-IT" sz="1400" dirty="0">
                <a:solidFill>
                  <a:srgbClr val="231F20"/>
                </a:solidFill>
              </a:rPr>
              <a:t>b. interventi e prestazioni sanitarie;</a:t>
            </a:r>
            <a:br>
              <a:rPr lang="it-IT" sz="1400" dirty="0"/>
            </a:br>
            <a:r>
              <a:rPr lang="it-IT" sz="1400" dirty="0"/>
              <a:t>c. prestazioni socio-sanitarie;</a:t>
            </a:r>
            <a:br>
              <a:rPr lang="it-IT" sz="1400" dirty="0"/>
            </a:br>
            <a:r>
              <a:rPr lang="it-IT" sz="1400" dirty="0"/>
              <a:t>d. educazione, istruzione e formazione professionale;</a:t>
            </a:r>
            <a:br>
              <a:rPr lang="it-IT" sz="1400" dirty="0"/>
            </a:br>
            <a:r>
              <a:rPr lang="it-IT" sz="1400" dirty="0"/>
              <a:t>e. salvaguardia dell’ambiente e delle risorse naturali;</a:t>
            </a:r>
            <a:br>
              <a:rPr lang="it-IT" sz="1400" dirty="0"/>
            </a:br>
            <a:r>
              <a:rPr lang="it-IT" sz="1400" dirty="0"/>
              <a:t>f. valorizzazione del patrimonio culturale e del paesaggio;</a:t>
            </a:r>
            <a:br>
              <a:rPr lang="it-IT" sz="1400" dirty="0"/>
            </a:br>
            <a:r>
              <a:rPr lang="it-IT" sz="1400" dirty="0"/>
              <a:t>g. formazione universitaria e post-universitaria;</a:t>
            </a:r>
            <a:br>
              <a:rPr lang="it-IT" sz="1400" dirty="0"/>
            </a:br>
            <a:r>
              <a:rPr lang="it-IT" sz="1400" dirty="0"/>
              <a:t>h. ricerca scientifica di particolare interesse sociale;</a:t>
            </a:r>
            <a:br>
              <a:rPr lang="it-IT" sz="1400" dirty="0"/>
            </a:br>
            <a:r>
              <a:rPr lang="it-IT" sz="1400" dirty="0"/>
              <a:t>i. attività culturali e ricreative di interesse sociale;</a:t>
            </a:r>
            <a:br>
              <a:rPr lang="it-IT" sz="1400" dirty="0"/>
            </a:br>
            <a:r>
              <a:rPr lang="it-IT" sz="1400" dirty="0"/>
              <a:t>j. radiodiffusione sonora a carattere comunitario;</a:t>
            </a:r>
            <a:br>
              <a:rPr lang="it-IT" sz="1400" dirty="0"/>
            </a:br>
            <a:r>
              <a:rPr lang="it-IT" sz="1400" dirty="0"/>
              <a:t>k. organizzazione e gestione di attività turistiche di interesse sociale, culturale e religioso;</a:t>
            </a:r>
            <a:br>
              <a:rPr lang="it-IT" sz="1400" dirty="0"/>
            </a:br>
            <a:r>
              <a:rPr lang="it-IT" sz="1400" dirty="0"/>
              <a:t>l. formazione extra-scolastica;</a:t>
            </a:r>
            <a:br>
              <a:rPr lang="it-IT" sz="1400" dirty="0"/>
            </a:br>
            <a:r>
              <a:rPr lang="it-IT" sz="1400" dirty="0"/>
              <a:t>m. servizi strumentali agli enti di terzo settore;</a:t>
            </a:r>
            <a:br>
              <a:rPr lang="it-IT" sz="1400" dirty="0"/>
            </a:br>
            <a:r>
              <a:rPr lang="it-IT" sz="1400" dirty="0"/>
              <a:t>n. cooperazione allo sviluppo;</a:t>
            </a:r>
            <a:br>
              <a:rPr lang="it-IT" sz="1400" dirty="0"/>
            </a:br>
            <a:r>
              <a:rPr lang="it-IT" sz="1400" dirty="0"/>
              <a:t>o. commercio equo e solidale;</a:t>
            </a:r>
            <a:endParaRPr lang="it-IT" sz="1400" i="1" dirty="0"/>
          </a:p>
        </p:txBody>
      </p:sp>
      <p:sp>
        <p:nvSpPr>
          <p:cNvPr id="5" name="Rettangolo 4">
            <a:extLst>
              <a:ext uri="{FF2B5EF4-FFF2-40B4-BE49-F238E27FC236}">
                <a16:creationId xmlns:a16="http://schemas.microsoft.com/office/drawing/2014/main" id="{ED251D96-02ED-454A-A5FA-39C124BB6418}"/>
              </a:ext>
            </a:extLst>
          </p:cNvPr>
          <p:cNvSpPr/>
          <p:nvPr/>
        </p:nvSpPr>
        <p:spPr>
          <a:xfrm>
            <a:off x="7933042" y="1575356"/>
            <a:ext cx="4110682" cy="4616648"/>
          </a:xfrm>
          <a:prstGeom prst="rect">
            <a:avLst/>
          </a:prstGeom>
          <a:ln>
            <a:solidFill>
              <a:srgbClr val="92D050"/>
            </a:solidFill>
          </a:ln>
        </p:spPr>
        <p:txBody>
          <a:bodyPr wrap="square">
            <a:spAutoFit/>
          </a:bodyPr>
          <a:lstStyle/>
          <a:p>
            <a:r>
              <a:rPr lang="it-IT" sz="1400" dirty="0"/>
              <a:t>p. servizi finalizzati all’inserimento lavorativo;</a:t>
            </a:r>
            <a:br>
              <a:rPr lang="it-IT" sz="1400" dirty="0"/>
            </a:br>
            <a:r>
              <a:rPr lang="it-IT" sz="1400" dirty="0"/>
              <a:t>q. alloggio sociale;</a:t>
            </a:r>
            <a:br>
              <a:rPr lang="it-IT" sz="1400" dirty="0"/>
            </a:br>
            <a:r>
              <a:rPr lang="it-IT" sz="1400" dirty="0"/>
              <a:t>r. accoglienza umanitaria e integrazione sociale dei migranti;</a:t>
            </a:r>
            <a:br>
              <a:rPr lang="it-IT" sz="1400" dirty="0"/>
            </a:br>
            <a:r>
              <a:rPr lang="it-IT" sz="1400" dirty="0"/>
              <a:t>r1. microcredito;</a:t>
            </a:r>
            <a:br>
              <a:rPr lang="it-IT" sz="1400" dirty="0"/>
            </a:br>
            <a:r>
              <a:rPr lang="it-IT" sz="1400" dirty="0"/>
              <a:t>s. agricoltura sociale;</a:t>
            </a:r>
            <a:br>
              <a:rPr lang="it-IT" sz="1400" dirty="0"/>
            </a:br>
            <a:r>
              <a:rPr lang="it-IT" sz="1400" dirty="0"/>
              <a:t>t. attività sportive dilettantistiche;</a:t>
            </a:r>
          </a:p>
          <a:p>
            <a:r>
              <a:rPr lang="it-IT" sz="1400" dirty="0"/>
              <a:t>u. beneficienza, sostegno a distanza, distribuzione derrate alimentari</a:t>
            </a:r>
          </a:p>
          <a:p>
            <a:r>
              <a:rPr lang="it-IT" sz="1400" dirty="0"/>
              <a:t>v. Promozione della cultura della pace, della nonviolenza e della legalità</a:t>
            </a:r>
          </a:p>
          <a:p>
            <a:r>
              <a:rPr lang="it-IT" sz="1400" dirty="0"/>
              <a:t>w. Promozione e tutela dei diritti umani, civili sociali e politici</a:t>
            </a:r>
          </a:p>
          <a:p>
            <a:r>
              <a:rPr lang="it-IT" sz="1400" dirty="0"/>
              <a:t>x. Adozioni internazionali</a:t>
            </a:r>
          </a:p>
          <a:p>
            <a:r>
              <a:rPr lang="it-IT" sz="1400" dirty="0"/>
              <a:t>y. Protezione civile</a:t>
            </a:r>
            <a:br>
              <a:rPr lang="it-IT" sz="1400" dirty="0"/>
            </a:br>
            <a:r>
              <a:rPr lang="it-IT" sz="1400" dirty="0"/>
              <a:t>v. riqualificazione beni pubblici inutilizzati e beni confiscati</a:t>
            </a:r>
          </a:p>
          <a:p>
            <a:br>
              <a:rPr lang="it-IT" sz="1400" dirty="0">
                <a:solidFill>
                  <a:srgbClr val="231F20"/>
                </a:solidFill>
              </a:rPr>
            </a:br>
            <a:r>
              <a:rPr lang="it-IT" sz="1400" i="1" dirty="0">
                <a:solidFill>
                  <a:srgbClr val="231F20"/>
                </a:solidFill>
              </a:rPr>
              <a:t>In aggiunta di a questi settori, è di interesse generale qualsiasi attività in cui siano inseriti almeno il 30% di lavoratori svantaggiati e lavoratori disabili.</a:t>
            </a:r>
            <a:endParaRPr lang="it-IT" sz="1400" i="1" dirty="0"/>
          </a:p>
        </p:txBody>
      </p:sp>
      <p:sp>
        <p:nvSpPr>
          <p:cNvPr id="6" name="Segnaposto numero diapositiva 5">
            <a:extLst>
              <a:ext uri="{FF2B5EF4-FFF2-40B4-BE49-F238E27FC236}">
                <a16:creationId xmlns:a16="http://schemas.microsoft.com/office/drawing/2014/main" id="{D42E7534-4018-423B-BC64-899EC788CAC5}"/>
              </a:ext>
            </a:extLst>
          </p:cNvPr>
          <p:cNvSpPr>
            <a:spLocks noGrp="1"/>
          </p:cNvSpPr>
          <p:nvPr>
            <p:ph type="sldNum" sz="quarter" idx="12"/>
          </p:nvPr>
        </p:nvSpPr>
        <p:spPr/>
        <p:txBody>
          <a:bodyPr/>
          <a:lstStyle/>
          <a:p>
            <a:fld id="{7857964D-D274-47FD-9A15-376DFE8DF902}" type="slidenum">
              <a:rPr lang="it-IT" smtClean="0"/>
              <a:t>79</a:t>
            </a:fld>
            <a:endParaRPr lang="it-IT"/>
          </a:p>
        </p:txBody>
      </p:sp>
    </p:spTree>
    <p:extLst>
      <p:ext uri="{BB962C8B-B14F-4D97-AF65-F5344CB8AC3E}">
        <p14:creationId xmlns:p14="http://schemas.microsoft.com/office/powerpoint/2010/main" val="41241262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8F3F02D-D34D-4695-9BF0-BAF04A2DDD5E}"/>
              </a:ext>
            </a:extLst>
          </p:cNvPr>
          <p:cNvSpPr>
            <a:spLocks noGrp="1"/>
          </p:cNvSpPr>
          <p:nvPr>
            <p:ph type="title"/>
          </p:nvPr>
        </p:nvSpPr>
        <p:spPr/>
        <p:txBody>
          <a:bodyPr/>
          <a:lstStyle/>
          <a:p>
            <a:r>
              <a:rPr lang="it-IT" dirty="0"/>
              <a:t>Gli strumenti collaborativi</a:t>
            </a:r>
          </a:p>
        </p:txBody>
      </p:sp>
      <p:sp>
        <p:nvSpPr>
          <p:cNvPr id="3" name="Segnaposto contenuto 2">
            <a:extLst>
              <a:ext uri="{FF2B5EF4-FFF2-40B4-BE49-F238E27FC236}">
                <a16:creationId xmlns:a16="http://schemas.microsoft.com/office/drawing/2014/main" id="{3CEF86D3-A747-48EE-826A-B0F471E576F9}"/>
              </a:ext>
            </a:extLst>
          </p:cNvPr>
          <p:cNvSpPr>
            <a:spLocks noGrp="1"/>
          </p:cNvSpPr>
          <p:nvPr>
            <p:ph idx="1"/>
          </p:nvPr>
        </p:nvSpPr>
        <p:spPr>
          <a:xfrm>
            <a:off x="838200" y="1825625"/>
            <a:ext cx="10515600" cy="4667250"/>
          </a:xfrm>
        </p:spPr>
        <p:txBody>
          <a:bodyPr/>
          <a:lstStyle/>
          <a:p>
            <a:r>
              <a:rPr lang="it-IT" dirty="0"/>
              <a:t>Sono frutto di una concezione diversa della società civile e dei fondamenti delle relazioni che la PA instaura con essa</a:t>
            </a:r>
          </a:p>
          <a:p>
            <a:r>
              <a:rPr lang="it-IT" dirty="0"/>
              <a:t>Si accompagnano a percorsi partecipativi</a:t>
            </a:r>
          </a:p>
          <a:p>
            <a:r>
              <a:rPr lang="it-IT" dirty="0"/>
              <a:t>Sono strumenti amministrativi da utilizzare in coerenza con i principi generali sui rapporti tra PA e soggetti terzi e in quanto tali pienamente coerenti con le normative vigenti</a:t>
            </a:r>
          </a:p>
          <a:p>
            <a:r>
              <a:rPr lang="it-IT" dirty="0"/>
              <a:t>Sono in buona parte strumenti consolidati, che vantano molteplici riferimenti sia a livello di normative regionali che di prassi di enti locali</a:t>
            </a:r>
          </a:p>
        </p:txBody>
      </p:sp>
      <p:sp>
        <p:nvSpPr>
          <p:cNvPr id="4" name="Segnaposto numero diapositiva 3">
            <a:extLst>
              <a:ext uri="{FF2B5EF4-FFF2-40B4-BE49-F238E27FC236}">
                <a16:creationId xmlns:a16="http://schemas.microsoft.com/office/drawing/2014/main" id="{5DA53A48-E537-4483-AE87-CE9ED12E61F3}"/>
              </a:ext>
            </a:extLst>
          </p:cNvPr>
          <p:cNvSpPr>
            <a:spLocks noGrp="1"/>
          </p:cNvSpPr>
          <p:nvPr>
            <p:ph type="sldNum" sz="quarter" idx="12"/>
          </p:nvPr>
        </p:nvSpPr>
        <p:spPr/>
        <p:txBody>
          <a:bodyPr/>
          <a:lstStyle/>
          <a:p>
            <a:fld id="{7857964D-D274-47FD-9A15-376DFE8DF902}" type="slidenum">
              <a:rPr lang="it-IT" smtClean="0"/>
              <a:t>8</a:t>
            </a:fld>
            <a:endParaRPr lang="it-IT"/>
          </a:p>
        </p:txBody>
      </p:sp>
    </p:spTree>
    <p:extLst>
      <p:ext uri="{BB962C8B-B14F-4D97-AF65-F5344CB8AC3E}">
        <p14:creationId xmlns:p14="http://schemas.microsoft.com/office/powerpoint/2010/main" val="1908618494"/>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AFD4259-6FCC-41CA-A219-7F9EB7565F59}"/>
              </a:ext>
            </a:extLst>
          </p:cNvPr>
          <p:cNvSpPr>
            <a:spLocks noGrp="1"/>
          </p:cNvSpPr>
          <p:nvPr>
            <p:ph type="title"/>
          </p:nvPr>
        </p:nvSpPr>
        <p:spPr/>
        <p:txBody>
          <a:bodyPr/>
          <a:lstStyle/>
          <a:p>
            <a:r>
              <a:rPr lang="it-IT" dirty="0"/>
              <a:t>Co-programmazione e co-progettazione</a:t>
            </a:r>
          </a:p>
        </p:txBody>
      </p:sp>
      <p:sp>
        <p:nvSpPr>
          <p:cNvPr id="3" name="Segnaposto contenuto 2">
            <a:extLst>
              <a:ext uri="{FF2B5EF4-FFF2-40B4-BE49-F238E27FC236}">
                <a16:creationId xmlns:a16="http://schemas.microsoft.com/office/drawing/2014/main" id="{52183293-7286-446B-AD71-242186BA1A47}"/>
              </a:ext>
            </a:extLst>
          </p:cNvPr>
          <p:cNvSpPr>
            <a:spLocks noGrp="1"/>
          </p:cNvSpPr>
          <p:nvPr>
            <p:ph idx="1"/>
          </p:nvPr>
        </p:nvSpPr>
        <p:spPr>
          <a:xfrm>
            <a:off x="1165371" y="1825624"/>
            <a:ext cx="5606130" cy="4984655"/>
          </a:xfrm>
        </p:spPr>
        <p:txBody>
          <a:bodyPr>
            <a:normAutofit/>
          </a:bodyPr>
          <a:lstStyle/>
          <a:p>
            <a:r>
              <a:rPr lang="it-IT" sz="2400" dirty="0"/>
              <a:t>La co-programmazione è finalizzata all'individuazione, da parte della pubblica amministrazione procedente, dei bisogni da soddisfare, degli interventi a tal fine necessari, delle modalità di realizzazione degli stessi e delle risorse disponibili</a:t>
            </a:r>
          </a:p>
          <a:p>
            <a:r>
              <a:rPr lang="it-IT" sz="2400" dirty="0"/>
              <a:t>La co-progettazione è finalizzata alla definizione ed eventualmente alla realizzazione di specifici progetti di servizio o di intervento finalizzati a soddisfare bisogni definiti</a:t>
            </a:r>
          </a:p>
        </p:txBody>
      </p:sp>
      <p:sp>
        <p:nvSpPr>
          <p:cNvPr id="4" name="Segnaposto numero diapositiva 3">
            <a:extLst>
              <a:ext uri="{FF2B5EF4-FFF2-40B4-BE49-F238E27FC236}">
                <a16:creationId xmlns:a16="http://schemas.microsoft.com/office/drawing/2014/main" id="{B7E7A8F4-BF4D-43C2-B33C-C14C78E615BA}"/>
              </a:ext>
            </a:extLst>
          </p:cNvPr>
          <p:cNvSpPr>
            <a:spLocks noGrp="1"/>
          </p:cNvSpPr>
          <p:nvPr>
            <p:ph type="sldNum" sz="quarter" idx="12"/>
          </p:nvPr>
        </p:nvSpPr>
        <p:spPr/>
        <p:txBody>
          <a:bodyPr/>
          <a:lstStyle/>
          <a:p>
            <a:fld id="{7857964D-D274-47FD-9A15-376DFE8DF902}" type="slidenum">
              <a:rPr lang="it-IT" smtClean="0"/>
              <a:t>80</a:t>
            </a:fld>
            <a:endParaRPr lang="it-IT"/>
          </a:p>
        </p:txBody>
      </p:sp>
      <p:sp>
        <p:nvSpPr>
          <p:cNvPr id="5" name="Rettangolo 4">
            <a:extLst>
              <a:ext uri="{FF2B5EF4-FFF2-40B4-BE49-F238E27FC236}">
                <a16:creationId xmlns:a16="http://schemas.microsoft.com/office/drawing/2014/main" id="{20C3F571-F1B8-4BF9-A1E8-ED80446E731A}"/>
              </a:ext>
            </a:extLst>
          </p:cNvPr>
          <p:cNvSpPr/>
          <p:nvPr/>
        </p:nvSpPr>
        <p:spPr>
          <a:xfrm>
            <a:off x="7692703" y="1825624"/>
            <a:ext cx="4210971" cy="4031873"/>
          </a:xfrm>
          <a:prstGeom prst="rect">
            <a:avLst/>
          </a:prstGeom>
        </p:spPr>
        <p:txBody>
          <a:bodyPr wrap="square">
            <a:spAutoFit/>
          </a:bodyPr>
          <a:lstStyle/>
          <a:p>
            <a:r>
              <a:rPr lang="it-IT" sz="2000" b="1" dirty="0">
                <a:solidFill>
                  <a:srgbClr val="0033CC"/>
                </a:solidFill>
              </a:rPr>
              <a:t>Con chi la PA co-programma e co-progetta? =&gt; l’accreditamento</a:t>
            </a:r>
          </a:p>
          <a:p>
            <a:endParaRPr lang="it-IT" dirty="0"/>
          </a:p>
          <a:p>
            <a:r>
              <a:rPr lang="it-IT" dirty="0"/>
              <a:t>Per realizzare la co-programmazione co-progettazione la pubblica amministrazione individua gli enti del Terzo settore con cui attivare il partenariato anche mediante forme di accreditamento nel rispetto dei principi di trasparenza, imparzialità, partecipazione e parità di trattamento, previa definizione, degli obiettivi generali e specifici dell'intervento, delle sue caratteristiche essenziali e dei criteri per l'individuazione degli enti partner</a:t>
            </a:r>
          </a:p>
        </p:txBody>
      </p:sp>
      <p:cxnSp>
        <p:nvCxnSpPr>
          <p:cNvPr id="7" name="Connettore diritto 6">
            <a:extLst>
              <a:ext uri="{FF2B5EF4-FFF2-40B4-BE49-F238E27FC236}">
                <a16:creationId xmlns:a16="http://schemas.microsoft.com/office/drawing/2014/main" id="{28EFE638-9586-44B9-8308-090B2680CCC0}"/>
              </a:ext>
            </a:extLst>
          </p:cNvPr>
          <p:cNvCxnSpPr/>
          <p:nvPr/>
        </p:nvCxnSpPr>
        <p:spPr>
          <a:xfrm>
            <a:off x="7583648" y="1825624"/>
            <a:ext cx="0" cy="461953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6117791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5C3D4D4-2789-4ADC-B468-2627E8191657}"/>
              </a:ext>
            </a:extLst>
          </p:cNvPr>
          <p:cNvSpPr>
            <a:spLocks noGrp="1"/>
          </p:cNvSpPr>
          <p:nvPr>
            <p:ph type="title"/>
          </p:nvPr>
        </p:nvSpPr>
        <p:spPr/>
        <p:txBody>
          <a:bodyPr/>
          <a:lstStyle/>
          <a:p>
            <a:r>
              <a:rPr lang="it-IT" dirty="0"/>
              <a:t>Il modello di rapporto EEPP - TS</a:t>
            </a:r>
          </a:p>
        </p:txBody>
      </p:sp>
      <p:sp>
        <p:nvSpPr>
          <p:cNvPr id="3" name="Segnaposto contenuto 2">
            <a:extLst>
              <a:ext uri="{FF2B5EF4-FFF2-40B4-BE49-F238E27FC236}">
                <a16:creationId xmlns:a16="http://schemas.microsoft.com/office/drawing/2014/main" id="{64660FC1-719E-47BD-95D8-A0D6E9B282A8}"/>
              </a:ext>
            </a:extLst>
          </p:cNvPr>
          <p:cNvSpPr>
            <a:spLocks noGrp="1"/>
          </p:cNvSpPr>
          <p:nvPr>
            <p:ph idx="1"/>
          </p:nvPr>
        </p:nvSpPr>
        <p:spPr>
          <a:xfrm>
            <a:off x="838200" y="1825625"/>
            <a:ext cx="10515600" cy="4187997"/>
          </a:xfrm>
        </p:spPr>
        <p:txBody>
          <a:bodyPr>
            <a:normAutofit fontScale="92500" lnSpcReduction="20000"/>
          </a:bodyPr>
          <a:lstStyle/>
          <a:p>
            <a:r>
              <a:rPr lang="it-IT" dirty="0"/>
              <a:t>La formulazione dell’art. 55 tende a configurare una situazione in cui co-programmazione e co-progettazione rappresentino la «normalità» dei rapporti tra PA e terzo settore</a:t>
            </a:r>
          </a:p>
          <a:p>
            <a:r>
              <a:rPr lang="it-IT" dirty="0"/>
              <a:t>Viene assicurata trasparenza e parità di trattamento per essere accreditati come partecipanti a processi di co-programmazione e co-progettazione</a:t>
            </a:r>
          </a:p>
          <a:p>
            <a:r>
              <a:rPr lang="it-IT" dirty="0"/>
              <a:t>La pubblica amministrazione interloquisce a quel punto con i soggetti accreditati per realizzare i progetti di servizio</a:t>
            </a:r>
          </a:p>
          <a:p>
            <a:r>
              <a:rPr lang="it-IT" dirty="0"/>
              <a:t>Tutto ciò ovviamente richiede un radicale cambiamento culturale e di paradigma sia per le pubbliche amministrazioni che per il TS, da un orientamento al mercato e alla competizione ad uno alla collaborazione e cooperazione</a:t>
            </a:r>
          </a:p>
        </p:txBody>
      </p:sp>
      <p:sp>
        <p:nvSpPr>
          <p:cNvPr id="4" name="Segnaposto numero diapositiva 3">
            <a:extLst>
              <a:ext uri="{FF2B5EF4-FFF2-40B4-BE49-F238E27FC236}">
                <a16:creationId xmlns:a16="http://schemas.microsoft.com/office/drawing/2014/main" id="{9BC172EC-3BB1-4E20-98A6-7C374A6647A6}"/>
              </a:ext>
            </a:extLst>
          </p:cNvPr>
          <p:cNvSpPr>
            <a:spLocks noGrp="1"/>
          </p:cNvSpPr>
          <p:nvPr>
            <p:ph type="sldNum" sz="quarter" idx="12"/>
          </p:nvPr>
        </p:nvSpPr>
        <p:spPr/>
        <p:txBody>
          <a:bodyPr/>
          <a:lstStyle/>
          <a:p>
            <a:fld id="{7857964D-D274-47FD-9A15-376DFE8DF902}" type="slidenum">
              <a:rPr lang="it-IT" smtClean="0"/>
              <a:t>81</a:t>
            </a:fld>
            <a:endParaRPr lang="it-IT"/>
          </a:p>
        </p:txBody>
      </p:sp>
    </p:spTree>
    <p:extLst>
      <p:ext uri="{BB962C8B-B14F-4D97-AF65-F5344CB8AC3E}">
        <p14:creationId xmlns:p14="http://schemas.microsoft.com/office/powerpoint/2010/main" val="3659388039"/>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20CE4FF-FC53-43CD-A870-E5AFE41DB5F5}"/>
              </a:ext>
            </a:extLst>
          </p:cNvPr>
          <p:cNvSpPr>
            <a:spLocks noGrp="1"/>
          </p:cNvSpPr>
          <p:nvPr>
            <p:ph type="title"/>
          </p:nvPr>
        </p:nvSpPr>
        <p:spPr/>
        <p:txBody>
          <a:bodyPr/>
          <a:lstStyle/>
          <a:p>
            <a:r>
              <a:rPr lang="it-IT" dirty="0"/>
              <a:t>Collaborazione e innovazione</a:t>
            </a:r>
          </a:p>
        </p:txBody>
      </p:sp>
      <p:sp>
        <p:nvSpPr>
          <p:cNvPr id="3" name="Segnaposto contenuto 2">
            <a:extLst>
              <a:ext uri="{FF2B5EF4-FFF2-40B4-BE49-F238E27FC236}">
                <a16:creationId xmlns:a16="http://schemas.microsoft.com/office/drawing/2014/main" id="{9F2371FF-E285-41A7-ABF3-BF78C6D469B1}"/>
              </a:ext>
            </a:extLst>
          </p:cNvPr>
          <p:cNvSpPr>
            <a:spLocks noGrp="1"/>
          </p:cNvSpPr>
          <p:nvPr>
            <p:ph idx="1"/>
          </p:nvPr>
        </p:nvSpPr>
        <p:spPr>
          <a:xfrm>
            <a:off x="838200" y="1825625"/>
            <a:ext cx="10515600" cy="4088614"/>
          </a:xfrm>
        </p:spPr>
        <p:txBody>
          <a:bodyPr/>
          <a:lstStyle/>
          <a:p>
            <a:r>
              <a:rPr lang="it-IT" dirty="0"/>
              <a:t>Da una parte, superamento della concezione della collaborazione come circostanza «eccezionale» per interventi «sperimentali e innovativi» [vedi dopo]</a:t>
            </a:r>
          </a:p>
          <a:p>
            <a:r>
              <a:rPr lang="it-IT" dirty="0"/>
              <a:t>Dall’altra, l’innovazione è però un esito dei processi collaborativi, di tavoli che si interrogano costantemente su come migliorare gli interventi</a:t>
            </a:r>
          </a:p>
          <a:p>
            <a:r>
              <a:rPr lang="it-IT" dirty="0"/>
              <a:t>Al di là dei singoli interventi, la collaborazione promuove una innovazione istituzionale portando i diversi soggetti a condividere poteri e responsabilità</a:t>
            </a:r>
          </a:p>
        </p:txBody>
      </p:sp>
      <p:sp>
        <p:nvSpPr>
          <p:cNvPr id="5" name="Segnaposto numero diapositiva 4">
            <a:extLst>
              <a:ext uri="{FF2B5EF4-FFF2-40B4-BE49-F238E27FC236}">
                <a16:creationId xmlns:a16="http://schemas.microsoft.com/office/drawing/2014/main" id="{152E6679-00C4-417D-AD12-7FDB7661E7E0}"/>
              </a:ext>
            </a:extLst>
          </p:cNvPr>
          <p:cNvSpPr>
            <a:spLocks noGrp="1"/>
          </p:cNvSpPr>
          <p:nvPr>
            <p:ph type="sldNum" sz="quarter" idx="12"/>
          </p:nvPr>
        </p:nvSpPr>
        <p:spPr/>
        <p:txBody>
          <a:bodyPr/>
          <a:lstStyle/>
          <a:p>
            <a:pPr algn="ctr"/>
            <a:fld id="{36428A66-1967-4332-B1BC-2AEA8E89D5E0}" type="slidenum">
              <a:rPr lang="it-IT" smtClean="0"/>
              <a:pPr algn="ctr"/>
              <a:t>82</a:t>
            </a:fld>
            <a:endParaRPr lang="it-IT" dirty="0"/>
          </a:p>
        </p:txBody>
      </p:sp>
    </p:spTree>
    <p:extLst>
      <p:ext uri="{BB962C8B-B14F-4D97-AF65-F5344CB8AC3E}">
        <p14:creationId xmlns:p14="http://schemas.microsoft.com/office/powerpoint/2010/main" val="670911027"/>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9184108-819A-42FB-A398-A09989B21716}"/>
              </a:ext>
            </a:extLst>
          </p:cNvPr>
          <p:cNvSpPr>
            <a:spLocks noGrp="1"/>
          </p:cNvSpPr>
          <p:nvPr>
            <p:ph type="title"/>
          </p:nvPr>
        </p:nvSpPr>
        <p:spPr/>
        <p:txBody>
          <a:bodyPr/>
          <a:lstStyle/>
          <a:p>
            <a:r>
              <a:rPr lang="it-IT" dirty="0"/>
              <a:t>Il parere del Consiglio di Stato su art. 55</a:t>
            </a:r>
          </a:p>
        </p:txBody>
      </p:sp>
      <p:sp>
        <p:nvSpPr>
          <p:cNvPr id="3" name="Segnaposto contenuto 2">
            <a:extLst>
              <a:ext uri="{FF2B5EF4-FFF2-40B4-BE49-F238E27FC236}">
                <a16:creationId xmlns:a16="http://schemas.microsoft.com/office/drawing/2014/main" id="{CB37C707-79B5-459D-B928-543324A1FA93}"/>
              </a:ext>
            </a:extLst>
          </p:cNvPr>
          <p:cNvSpPr>
            <a:spLocks noGrp="1"/>
          </p:cNvSpPr>
          <p:nvPr>
            <p:ph idx="1"/>
          </p:nvPr>
        </p:nvSpPr>
        <p:spPr>
          <a:xfrm>
            <a:off x="838200" y="1825625"/>
            <a:ext cx="10515600" cy="3651897"/>
          </a:xfrm>
        </p:spPr>
        <p:txBody>
          <a:bodyPr/>
          <a:lstStyle/>
          <a:p>
            <a:r>
              <a:rPr lang="it-IT" dirty="0"/>
              <a:t>Criticabile da un punto di vista tecnico e culturale</a:t>
            </a:r>
          </a:p>
          <a:p>
            <a:r>
              <a:rPr lang="it-IT" dirty="0"/>
              <a:t>Vi sono enti che vacillano, ma molti altri comunque persistono ad adottare soluzioni collaborative</a:t>
            </a:r>
          </a:p>
          <a:p>
            <a:r>
              <a:rPr lang="it-IT" dirty="0"/>
              <a:t>È però necessario che Regioni e Comuni siano attivi e determinati nel far sostenere le ragioni della collaborazione</a:t>
            </a:r>
          </a:p>
        </p:txBody>
      </p:sp>
      <p:sp>
        <p:nvSpPr>
          <p:cNvPr id="6" name="Segnaposto numero diapositiva 5">
            <a:extLst>
              <a:ext uri="{FF2B5EF4-FFF2-40B4-BE49-F238E27FC236}">
                <a16:creationId xmlns:a16="http://schemas.microsoft.com/office/drawing/2014/main" id="{27914243-746D-4895-9AC2-D088D41ED662}"/>
              </a:ext>
            </a:extLst>
          </p:cNvPr>
          <p:cNvSpPr>
            <a:spLocks noGrp="1"/>
          </p:cNvSpPr>
          <p:nvPr>
            <p:ph type="sldNum" sz="quarter" idx="12"/>
          </p:nvPr>
        </p:nvSpPr>
        <p:spPr/>
        <p:txBody>
          <a:bodyPr/>
          <a:lstStyle/>
          <a:p>
            <a:pPr algn="ctr"/>
            <a:fld id="{36428A66-1967-4332-B1BC-2AEA8E89D5E0}" type="slidenum">
              <a:rPr lang="it-IT" smtClean="0"/>
              <a:pPr algn="ctr"/>
              <a:t>83</a:t>
            </a:fld>
            <a:endParaRPr lang="it-IT" dirty="0"/>
          </a:p>
        </p:txBody>
      </p:sp>
    </p:spTree>
    <p:extLst>
      <p:ext uri="{BB962C8B-B14F-4D97-AF65-F5344CB8AC3E}">
        <p14:creationId xmlns:p14="http://schemas.microsoft.com/office/powerpoint/2010/main" val="2700328988"/>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8AECCF6-F0CE-4C7D-B918-FB9D4B5D6779}"/>
              </a:ext>
            </a:extLst>
          </p:cNvPr>
          <p:cNvSpPr>
            <a:spLocks noGrp="1"/>
          </p:cNvSpPr>
          <p:nvPr>
            <p:ph type="title"/>
          </p:nvPr>
        </p:nvSpPr>
        <p:spPr/>
        <p:txBody>
          <a:bodyPr/>
          <a:lstStyle/>
          <a:p>
            <a:r>
              <a:rPr lang="it-IT" dirty="0"/>
              <a:t>Unità 7 - Comporre uno strumento su misura</a:t>
            </a:r>
          </a:p>
        </p:txBody>
      </p:sp>
      <p:sp>
        <p:nvSpPr>
          <p:cNvPr id="3" name="Segnaposto testo 2">
            <a:extLst>
              <a:ext uri="{FF2B5EF4-FFF2-40B4-BE49-F238E27FC236}">
                <a16:creationId xmlns:a16="http://schemas.microsoft.com/office/drawing/2014/main" id="{0D71B904-1425-4072-A977-F1A7E13E9775}"/>
              </a:ext>
            </a:extLst>
          </p:cNvPr>
          <p:cNvSpPr>
            <a:spLocks noGrp="1"/>
          </p:cNvSpPr>
          <p:nvPr>
            <p:ph type="body" idx="1"/>
          </p:nvPr>
        </p:nvSpPr>
        <p:spPr>
          <a:xfrm>
            <a:off x="831850" y="4589463"/>
            <a:ext cx="10515600" cy="2132012"/>
          </a:xfrm>
        </p:spPr>
        <p:txBody>
          <a:bodyPr>
            <a:normAutofit/>
          </a:bodyPr>
          <a:lstStyle/>
          <a:p>
            <a:r>
              <a:rPr lang="it-IT" sz="2000" dirty="0"/>
              <a:t>Quello che si è offerto in queste due giornate non è un manuale completo sugli strumenti collaborativi. Anche perché lo strumento migliore è quello che nasce dall’analisi della situazione locale e combina e adatta gli strumenti per definire, in coerenza con le normative vigenti, ciò che più si adatta alla sostanza di quanto si vuole realizzare</a:t>
            </a:r>
          </a:p>
        </p:txBody>
      </p:sp>
      <p:sp>
        <p:nvSpPr>
          <p:cNvPr id="4" name="Segnaposto numero diapositiva 3">
            <a:extLst>
              <a:ext uri="{FF2B5EF4-FFF2-40B4-BE49-F238E27FC236}">
                <a16:creationId xmlns:a16="http://schemas.microsoft.com/office/drawing/2014/main" id="{68B62269-E21C-49F5-BD45-2EDD246311B7}"/>
              </a:ext>
            </a:extLst>
          </p:cNvPr>
          <p:cNvSpPr>
            <a:spLocks noGrp="1"/>
          </p:cNvSpPr>
          <p:nvPr>
            <p:ph type="sldNum" sz="quarter" idx="12"/>
          </p:nvPr>
        </p:nvSpPr>
        <p:spPr>
          <a:xfrm>
            <a:off x="8610600" y="6356350"/>
            <a:ext cx="2743200" cy="365125"/>
          </a:xfrm>
        </p:spPr>
        <p:txBody>
          <a:bodyPr/>
          <a:lstStyle/>
          <a:p>
            <a:fld id="{7857964D-D274-47FD-9A15-376DFE8DF902}" type="slidenum">
              <a:rPr lang="it-IT" smtClean="0"/>
              <a:t>84</a:t>
            </a:fld>
            <a:endParaRPr lang="it-IT"/>
          </a:p>
        </p:txBody>
      </p:sp>
    </p:spTree>
    <p:extLst>
      <p:ext uri="{BB962C8B-B14F-4D97-AF65-F5344CB8AC3E}">
        <p14:creationId xmlns:p14="http://schemas.microsoft.com/office/powerpoint/2010/main" val="2791789614"/>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AB8FA07-F9A6-4588-81D9-FA1726A46928}"/>
              </a:ext>
            </a:extLst>
          </p:cNvPr>
          <p:cNvSpPr>
            <a:spLocks noGrp="1"/>
          </p:cNvSpPr>
          <p:nvPr>
            <p:ph type="title"/>
          </p:nvPr>
        </p:nvSpPr>
        <p:spPr/>
        <p:txBody>
          <a:bodyPr/>
          <a:lstStyle/>
          <a:p>
            <a:r>
              <a:rPr lang="it-IT" dirty="0"/>
              <a:t>Esemplificando – Lecco – Le origini 1</a:t>
            </a:r>
          </a:p>
        </p:txBody>
      </p:sp>
      <p:sp>
        <p:nvSpPr>
          <p:cNvPr id="3" name="Segnaposto contenuto 2">
            <a:extLst>
              <a:ext uri="{FF2B5EF4-FFF2-40B4-BE49-F238E27FC236}">
                <a16:creationId xmlns:a16="http://schemas.microsoft.com/office/drawing/2014/main" id="{873425AA-8316-41B3-9A6A-9AF02BFAA524}"/>
              </a:ext>
            </a:extLst>
          </p:cNvPr>
          <p:cNvSpPr>
            <a:spLocks noGrp="1"/>
          </p:cNvSpPr>
          <p:nvPr>
            <p:ph idx="1"/>
          </p:nvPr>
        </p:nvSpPr>
        <p:spPr>
          <a:xfrm>
            <a:off x="838200" y="1825625"/>
            <a:ext cx="10515600" cy="4130332"/>
          </a:xfrm>
        </p:spPr>
        <p:txBody>
          <a:bodyPr>
            <a:normAutofit fontScale="92500"/>
          </a:bodyPr>
          <a:lstStyle/>
          <a:p>
            <a:r>
              <a:rPr lang="it-IT" dirty="0"/>
              <a:t>Il caso di Lecco è uno dei più antichi e noti in Italia</a:t>
            </a:r>
          </a:p>
          <a:p>
            <a:r>
              <a:rPr lang="it-IT" dirty="0"/>
              <a:t>Dal 2006 il Comune, prima singolarmente, poi aprendo la procedure agli altri comuni dell’ambito territoriale, ha assicurato i servizi di welfare attraverso forme di co progettazione</a:t>
            </a:r>
          </a:p>
          <a:p>
            <a:r>
              <a:rPr lang="it-IT" dirty="0"/>
              <a:t>I soggetti di terzo settore hanno apportato risorse per circa 900 mila euro annui, pari al 20% dell’importo degli interventi, principalmente avviando forme di raccolta fondi, in particolare presso fondazioni</a:t>
            </a:r>
          </a:p>
          <a:p>
            <a:r>
              <a:rPr lang="it-IT" dirty="0"/>
              <a:t>Inizialmente il partner era un consorzio di cooperative sociali, poi il partenariato si è allargato sino a raccogliere 16 reti e soggetti locali di volontariato, associazionismo e cooperazione  </a:t>
            </a:r>
          </a:p>
        </p:txBody>
      </p:sp>
      <p:sp>
        <p:nvSpPr>
          <p:cNvPr id="4" name="Segnaposto numero diapositiva 3">
            <a:extLst>
              <a:ext uri="{FF2B5EF4-FFF2-40B4-BE49-F238E27FC236}">
                <a16:creationId xmlns:a16="http://schemas.microsoft.com/office/drawing/2014/main" id="{F8F21A51-6BE9-464F-8F9A-EB7AB7D66CD6}"/>
              </a:ext>
            </a:extLst>
          </p:cNvPr>
          <p:cNvSpPr>
            <a:spLocks noGrp="1"/>
          </p:cNvSpPr>
          <p:nvPr>
            <p:ph type="sldNum" sz="quarter" idx="12"/>
          </p:nvPr>
        </p:nvSpPr>
        <p:spPr/>
        <p:txBody>
          <a:bodyPr/>
          <a:lstStyle/>
          <a:p>
            <a:fld id="{7857964D-D274-47FD-9A15-376DFE8DF902}" type="slidenum">
              <a:rPr lang="it-IT" smtClean="0"/>
              <a:pPr/>
              <a:t>85</a:t>
            </a:fld>
            <a:endParaRPr lang="it-IT" dirty="0"/>
          </a:p>
        </p:txBody>
      </p:sp>
    </p:spTree>
    <p:extLst>
      <p:ext uri="{BB962C8B-B14F-4D97-AF65-F5344CB8AC3E}">
        <p14:creationId xmlns:p14="http://schemas.microsoft.com/office/powerpoint/2010/main" val="355375745"/>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F4647B0-C760-4212-B602-E893ADC1325F}"/>
              </a:ext>
            </a:extLst>
          </p:cNvPr>
          <p:cNvSpPr>
            <a:spLocks noGrp="1"/>
          </p:cNvSpPr>
          <p:nvPr>
            <p:ph type="title"/>
          </p:nvPr>
        </p:nvSpPr>
        <p:spPr/>
        <p:txBody>
          <a:bodyPr/>
          <a:lstStyle/>
          <a:p>
            <a:r>
              <a:rPr lang="it-IT" dirty="0"/>
              <a:t>Esemplificando – Lecco – Le origini 2</a:t>
            </a:r>
          </a:p>
        </p:txBody>
      </p:sp>
      <p:sp>
        <p:nvSpPr>
          <p:cNvPr id="3" name="Segnaposto contenuto 2">
            <a:extLst>
              <a:ext uri="{FF2B5EF4-FFF2-40B4-BE49-F238E27FC236}">
                <a16:creationId xmlns:a16="http://schemas.microsoft.com/office/drawing/2014/main" id="{48CEE9DB-C153-4CF0-BB2B-A7899E137154}"/>
              </a:ext>
            </a:extLst>
          </p:cNvPr>
          <p:cNvSpPr>
            <a:spLocks noGrp="1"/>
          </p:cNvSpPr>
          <p:nvPr>
            <p:ph idx="1"/>
          </p:nvPr>
        </p:nvSpPr>
        <p:spPr/>
        <p:txBody>
          <a:bodyPr/>
          <a:lstStyle/>
          <a:p>
            <a:r>
              <a:rPr lang="it-IT" dirty="0"/>
              <a:t>Nel corso degli anni si è giunti ad una progressiva integrazione sempre più impegnativa tra risorse dell’ente pubblico e del TS</a:t>
            </a:r>
          </a:p>
          <a:p>
            <a:r>
              <a:rPr lang="it-IT" dirty="0"/>
              <a:t>Le stesse funzioni dirigenziali di ciascuna area di intervento sono state nel corso degli anni svolte talvolta dalla componente pubblica, talvolta dal terzo settore</a:t>
            </a:r>
          </a:p>
          <a:p>
            <a:r>
              <a:rPr lang="it-IT" dirty="0"/>
              <a:t>La </a:t>
            </a:r>
            <a:r>
              <a:rPr lang="it-IT" dirty="0" err="1"/>
              <a:t>coprogettazione</a:t>
            </a:r>
            <a:r>
              <a:rPr lang="it-IT" dirty="0"/>
              <a:t> non ha investito solo gli aspetti operativi, ma ha accompagnato la stessa revisione dell’assetto dei servizi (da un’organizzazione per area ad un’organizzazione per territorio)</a:t>
            </a:r>
          </a:p>
        </p:txBody>
      </p:sp>
      <p:sp>
        <p:nvSpPr>
          <p:cNvPr id="4" name="Segnaposto numero diapositiva 3">
            <a:extLst>
              <a:ext uri="{FF2B5EF4-FFF2-40B4-BE49-F238E27FC236}">
                <a16:creationId xmlns:a16="http://schemas.microsoft.com/office/drawing/2014/main" id="{4A464FDE-3E2C-434B-A5A8-46E5EA079DF0}"/>
              </a:ext>
            </a:extLst>
          </p:cNvPr>
          <p:cNvSpPr>
            <a:spLocks noGrp="1"/>
          </p:cNvSpPr>
          <p:nvPr>
            <p:ph type="sldNum" sz="quarter" idx="12"/>
          </p:nvPr>
        </p:nvSpPr>
        <p:spPr/>
        <p:txBody>
          <a:bodyPr/>
          <a:lstStyle/>
          <a:p>
            <a:fld id="{7857964D-D274-47FD-9A15-376DFE8DF902}" type="slidenum">
              <a:rPr lang="it-IT" smtClean="0"/>
              <a:pPr/>
              <a:t>86</a:t>
            </a:fld>
            <a:endParaRPr lang="it-IT" dirty="0"/>
          </a:p>
        </p:txBody>
      </p:sp>
    </p:spTree>
    <p:extLst>
      <p:ext uri="{BB962C8B-B14F-4D97-AF65-F5344CB8AC3E}">
        <p14:creationId xmlns:p14="http://schemas.microsoft.com/office/powerpoint/2010/main" val="842786960"/>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EED9459-5A13-4153-B099-FF52006A4EA0}"/>
              </a:ext>
            </a:extLst>
          </p:cNvPr>
          <p:cNvSpPr>
            <a:spLocks noGrp="1"/>
          </p:cNvSpPr>
          <p:nvPr>
            <p:ph type="title"/>
          </p:nvPr>
        </p:nvSpPr>
        <p:spPr/>
        <p:txBody>
          <a:bodyPr/>
          <a:lstStyle/>
          <a:p>
            <a:r>
              <a:rPr lang="it-IT" dirty="0"/>
              <a:t>Esemplificando – Lecco – Le origini 3</a:t>
            </a:r>
          </a:p>
        </p:txBody>
      </p:sp>
      <p:sp>
        <p:nvSpPr>
          <p:cNvPr id="3" name="Segnaposto contenuto 2">
            <a:extLst>
              <a:ext uri="{FF2B5EF4-FFF2-40B4-BE49-F238E27FC236}">
                <a16:creationId xmlns:a16="http://schemas.microsoft.com/office/drawing/2014/main" id="{182E937F-14D2-4F73-AE6B-3C38F631EB84}"/>
              </a:ext>
            </a:extLst>
          </p:cNvPr>
          <p:cNvSpPr>
            <a:spLocks noGrp="1"/>
          </p:cNvSpPr>
          <p:nvPr>
            <p:ph idx="1"/>
          </p:nvPr>
        </p:nvSpPr>
        <p:spPr/>
        <p:txBody>
          <a:bodyPr/>
          <a:lstStyle/>
          <a:p>
            <a:r>
              <a:rPr lang="it-IT" dirty="0"/>
              <a:t>La </a:t>
            </a:r>
            <a:r>
              <a:rPr lang="it-IT" dirty="0" err="1"/>
              <a:t>coprogettazione</a:t>
            </a:r>
            <a:r>
              <a:rPr lang="it-IT" dirty="0"/>
              <a:t> non è stata cioè intesa come una forma di “delega potenziata”, quindi di conquista di spazi di autonomia e autodeterminazione dei soggetti di terzo settore rispetto all’istituzione, ma al contrario da una comune responsabilità sulla funzione pubblica, ad esempio nel reperimento di risorse laddove vi fosse un bisogno cui non si riusciva a dare risposta</a:t>
            </a:r>
          </a:p>
          <a:p>
            <a:r>
              <a:rPr lang="it-IT" dirty="0"/>
              <a:t>Nel corso degli anni i servizi hanno modificato il proprio perimetro e hanno richiesto evoluzioni e modifiche sul fronte dell’impegno del TS (la </a:t>
            </a:r>
            <a:r>
              <a:rPr lang="it-IT" dirty="0" err="1"/>
              <a:t>coprogettazione</a:t>
            </a:r>
            <a:r>
              <a:rPr lang="it-IT" dirty="0"/>
              <a:t> non è «conservativa»!)</a:t>
            </a:r>
          </a:p>
        </p:txBody>
      </p:sp>
      <p:sp>
        <p:nvSpPr>
          <p:cNvPr id="4" name="Segnaposto numero diapositiva 3">
            <a:extLst>
              <a:ext uri="{FF2B5EF4-FFF2-40B4-BE49-F238E27FC236}">
                <a16:creationId xmlns:a16="http://schemas.microsoft.com/office/drawing/2014/main" id="{D511F47C-4D1F-402B-B13D-1A060521453E}"/>
              </a:ext>
            </a:extLst>
          </p:cNvPr>
          <p:cNvSpPr>
            <a:spLocks noGrp="1"/>
          </p:cNvSpPr>
          <p:nvPr>
            <p:ph type="sldNum" sz="quarter" idx="12"/>
          </p:nvPr>
        </p:nvSpPr>
        <p:spPr/>
        <p:txBody>
          <a:bodyPr/>
          <a:lstStyle/>
          <a:p>
            <a:fld id="{7857964D-D274-47FD-9A15-376DFE8DF902}" type="slidenum">
              <a:rPr lang="it-IT" smtClean="0"/>
              <a:pPr/>
              <a:t>87</a:t>
            </a:fld>
            <a:endParaRPr lang="it-IT" dirty="0"/>
          </a:p>
        </p:txBody>
      </p:sp>
    </p:spTree>
    <p:extLst>
      <p:ext uri="{BB962C8B-B14F-4D97-AF65-F5344CB8AC3E}">
        <p14:creationId xmlns:p14="http://schemas.microsoft.com/office/powerpoint/2010/main" val="4206413491"/>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3E3DA68-A5DF-48DB-A588-CBE45C08E400}"/>
              </a:ext>
            </a:extLst>
          </p:cNvPr>
          <p:cNvSpPr>
            <a:spLocks noGrp="1"/>
          </p:cNvSpPr>
          <p:nvPr>
            <p:ph type="title"/>
          </p:nvPr>
        </p:nvSpPr>
        <p:spPr/>
        <p:txBody>
          <a:bodyPr/>
          <a:lstStyle/>
          <a:p>
            <a:r>
              <a:rPr lang="it-IT" dirty="0"/>
              <a:t>Esemplificando – Lecco – Gli esiti</a:t>
            </a:r>
          </a:p>
        </p:txBody>
      </p:sp>
      <p:sp>
        <p:nvSpPr>
          <p:cNvPr id="3" name="Segnaposto contenuto 2">
            <a:extLst>
              <a:ext uri="{FF2B5EF4-FFF2-40B4-BE49-F238E27FC236}">
                <a16:creationId xmlns:a16="http://schemas.microsoft.com/office/drawing/2014/main" id="{235D80A1-694E-4A96-B1B4-577523F1D21E}"/>
              </a:ext>
            </a:extLst>
          </p:cNvPr>
          <p:cNvSpPr>
            <a:spLocks noGrp="1"/>
          </p:cNvSpPr>
          <p:nvPr>
            <p:ph idx="1"/>
          </p:nvPr>
        </p:nvSpPr>
        <p:spPr/>
        <p:txBody>
          <a:bodyPr/>
          <a:lstStyle/>
          <a:p>
            <a:r>
              <a:rPr lang="it-IT" dirty="0"/>
              <a:t>Sia per considerazioni di tipo giuridico, sia per dare maggior peso istituzionale al partenariato il bando oggi in corso individua il partner di maggioranza di una società mista pubblico privata incaricata di realizzare i servizi di welfare</a:t>
            </a:r>
          </a:p>
          <a:p>
            <a:r>
              <a:rPr lang="it-IT" dirty="0"/>
              <a:t>Tale società mista ha assunto la forma di impresa sociale (con la Riforma del TS le imprese sociali possono avere soggetti nominati dall’EEPP in </a:t>
            </a:r>
            <a:r>
              <a:rPr lang="it-IT" dirty="0" err="1"/>
              <a:t>CdA</a:t>
            </a:r>
            <a:r>
              <a:rPr lang="it-IT" dirty="0"/>
              <a:t>, seppure non maggioritari)</a:t>
            </a:r>
          </a:p>
          <a:p>
            <a:r>
              <a:rPr lang="it-IT" dirty="0"/>
              <a:t>Utili reinvestiti in servizi del territorio</a:t>
            </a:r>
          </a:p>
        </p:txBody>
      </p:sp>
      <p:sp>
        <p:nvSpPr>
          <p:cNvPr id="4" name="Segnaposto numero diapositiva 3">
            <a:extLst>
              <a:ext uri="{FF2B5EF4-FFF2-40B4-BE49-F238E27FC236}">
                <a16:creationId xmlns:a16="http://schemas.microsoft.com/office/drawing/2014/main" id="{897343A6-0BBB-47B4-BCBB-2DF5AB54BC66}"/>
              </a:ext>
            </a:extLst>
          </p:cNvPr>
          <p:cNvSpPr>
            <a:spLocks noGrp="1"/>
          </p:cNvSpPr>
          <p:nvPr>
            <p:ph type="sldNum" sz="quarter" idx="12"/>
          </p:nvPr>
        </p:nvSpPr>
        <p:spPr/>
        <p:txBody>
          <a:bodyPr/>
          <a:lstStyle/>
          <a:p>
            <a:fld id="{7857964D-D274-47FD-9A15-376DFE8DF902}" type="slidenum">
              <a:rPr lang="it-IT" smtClean="0"/>
              <a:pPr/>
              <a:t>88</a:t>
            </a:fld>
            <a:endParaRPr lang="it-IT" dirty="0"/>
          </a:p>
        </p:txBody>
      </p:sp>
    </p:spTree>
    <p:extLst>
      <p:ext uri="{BB962C8B-B14F-4D97-AF65-F5344CB8AC3E}">
        <p14:creationId xmlns:p14="http://schemas.microsoft.com/office/powerpoint/2010/main" val="1223602758"/>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892ED59-93A9-4F92-8DDA-7C2175F5F5B3}"/>
              </a:ext>
            </a:extLst>
          </p:cNvPr>
          <p:cNvSpPr>
            <a:spLocks noGrp="1"/>
          </p:cNvSpPr>
          <p:nvPr>
            <p:ph type="title"/>
          </p:nvPr>
        </p:nvSpPr>
        <p:spPr/>
        <p:txBody>
          <a:bodyPr/>
          <a:lstStyle/>
          <a:p>
            <a:r>
              <a:rPr lang="it-IT" dirty="0"/>
              <a:t>In conclusione</a:t>
            </a:r>
          </a:p>
        </p:txBody>
      </p:sp>
      <p:sp>
        <p:nvSpPr>
          <p:cNvPr id="3" name="Segnaposto contenuto 2">
            <a:extLst>
              <a:ext uri="{FF2B5EF4-FFF2-40B4-BE49-F238E27FC236}">
                <a16:creationId xmlns:a16="http://schemas.microsoft.com/office/drawing/2014/main" id="{854DAA2C-EBBD-49FE-93EF-14737A3E7AE2}"/>
              </a:ext>
            </a:extLst>
          </p:cNvPr>
          <p:cNvSpPr>
            <a:spLocks noGrp="1"/>
          </p:cNvSpPr>
          <p:nvPr>
            <p:ph idx="1"/>
          </p:nvPr>
        </p:nvSpPr>
        <p:spPr/>
        <p:txBody>
          <a:bodyPr/>
          <a:lstStyle/>
          <a:p>
            <a:r>
              <a:rPr lang="it-IT" dirty="0"/>
              <a:t>Questo ultimo esempio «non standard» evidenzia come, a partire dalle esperienze territoriali, sia possibile definire «abiti su misura»</a:t>
            </a:r>
          </a:p>
          <a:p>
            <a:r>
              <a:rPr lang="it-IT" dirty="0"/>
              <a:t>La strategia migliore è appunto questa:</a:t>
            </a:r>
          </a:p>
          <a:p>
            <a:pPr lvl="1"/>
            <a:r>
              <a:rPr lang="it-IT" dirty="0"/>
              <a:t>Avere chiaro cosa si vuole realizzare, facendo corrispondere le effettive finalità dell’amministrazione con gli strumenti giuridici che meglio la interpretano, nel rispetto delle norme…</a:t>
            </a:r>
          </a:p>
          <a:p>
            <a:pPr lvl="1"/>
            <a:r>
              <a:rPr lang="it-IT" dirty="0"/>
              <a:t>… facendo crescere insieme percorso sociale e </a:t>
            </a:r>
            <a:r>
              <a:rPr lang="it-IT"/>
              <a:t>elaborazione degli </a:t>
            </a:r>
            <a:r>
              <a:rPr lang="it-IT" dirty="0"/>
              <a:t>strumenti giuridici</a:t>
            </a:r>
          </a:p>
          <a:p>
            <a:endParaRPr lang="it-IT" dirty="0"/>
          </a:p>
          <a:p>
            <a:endParaRPr lang="it-IT" dirty="0"/>
          </a:p>
        </p:txBody>
      </p:sp>
      <p:sp>
        <p:nvSpPr>
          <p:cNvPr id="4" name="Segnaposto numero diapositiva 3">
            <a:extLst>
              <a:ext uri="{FF2B5EF4-FFF2-40B4-BE49-F238E27FC236}">
                <a16:creationId xmlns:a16="http://schemas.microsoft.com/office/drawing/2014/main" id="{E2B4A85B-0387-4E27-B45E-3D49768EA08E}"/>
              </a:ext>
            </a:extLst>
          </p:cNvPr>
          <p:cNvSpPr>
            <a:spLocks noGrp="1"/>
          </p:cNvSpPr>
          <p:nvPr>
            <p:ph type="sldNum" sz="quarter" idx="12"/>
          </p:nvPr>
        </p:nvSpPr>
        <p:spPr/>
        <p:txBody>
          <a:bodyPr/>
          <a:lstStyle/>
          <a:p>
            <a:fld id="{7857964D-D274-47FD-9A15-376DFE8DF902}" type="slidenum">
              <a:rPr lang="it-IT" smtClean="0"/>
              <a:pPr/>
              <a:t>89</a:t>
            </a:fld>
            <a:endParaRPr lang="it-IT" dirty="0"/>
          </a:p>
        </p:txBody>
      </p:sp>
    </p:spTree>
    <p:extLst>
      <p:ext uri="{BB962C8B-B14F-4D97-AF65-F5344CB8AC3E}">
        <p14:creationId xmlns:p14="http://schemas.microsoft.com/office/powerpoint/2010/main" val="15146472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476459D-DEA8-43CF-B6F1-691AA90DCB02}"/>
              </a:ext>
            </a:extLst>
          </p:cNvPr>
          <p:cNvSpPr>
            <a:spLocks noGrp="1"/>
          </p:cNvSpPr>
          <p:nvPr>
            <p:ph type="title"/>
          </p:nvPr>
        </p:nvSpPr>
        <p:spPr/>
        <p:txBody>
          <a:bodyPr/>
          <a:lstStyle/>
          <a:p>
            <a:r>
              <a:rPr lang="it-IT" dirty="0"/>
              <a:t>Perché «strumenti collaborativi»?</a:t>
            </a:r>
          </a:p>
        </p:txBody>
      </p:sp>
      <p:sp>
        <p:nvSpPr>
          <p:cNvPr id="3" name="Segnaposto contenuto 2">
            <a:extLst>
              <a:ext uri="{FF2B5EF4-FFF2-40B4-BE49-F238E27FC236}">
                <a16:creationId xmlns:a16="http://schemas.microsoft.com/office/drawing/2014/main" id="{5999F5E7-6152-4CC6-B8BD-7AB087B8EC54}"/>
              </a:ext>
            </a:extLst>
          </p:cNvPr>
          <p:cNvSpPr>
            <a:spLocks noGrp="1"/>
          </p:cNvSpPr>
          <p:nvPr>
            <p:ph idx="1"/>
          </p:nvPr>
        </p:nvSpPr>
        <p:spPr>
          <a:xfrm>
            <a:off x="1375794" y="1825625"/>
            <a:ext cx="9127223" cy="4351338"/>
          </a:xfrm>
        </p:spPr>
        <p:txBody>
          <a:bodyPr/>
          <a:lstStyle/>
          <a:p>
            <a:pPr marL="0" indent="0">
              <a:buNone/>
            </a:pPr>
            <a:r>
              <a:rPr lang="it-IT" dirty="0"/>
              <a:t>… e non ad esempio «co-progettazione»?</a:t>
            </a:r>
          </a:p>
          <a:p>
            <a:pPr marL="0" indent="0">
              <a:buNone/>
            </a:pPr>
            <a:r>
              <a:rPr lang="it-IT" dirty="0"/>
              <a:t>Perché la co-progettazione, in senso tecnico, è una fase dei processi collaborativi, che nella forma più coerente partono con la </a:t>
            </a:r>
            <a:r>
              <a:rPr lang="it-IT" dirty="0" err="1"/>
              <a:t>coprogrammazione</a:t>
            </a:r>
            <a:endParaRPr lang="it-IT" dirty="0"/>
          </a:p>
          <a:p>
            <a:pPr marL="0" indent="0">
              <a:buNone/>
            </a:pPr>
            <a:r>
              <a:rPr lang="it-IT" dirty="0"/>
              <a:t>Non vi è un singolo strumento collaborativo (coprogettazione), ma una famiglia di strumenti diversi tra loro per fondamento e tipo di utilizzo</a:t>
            </a:r>
          </a:p>
          <a:p>
            <a:endParaRPr lang="it-IT" dirty="0"/>
          </a:p>
        </p:txBody>
      </p:sp>
      <p:sp>
        <p:nvSpPr>
          <p:cNvPr id="4" name="Segnaposto numero diapositiva 3">
            <a:extLst>
              <a:ext uri="{FF2B5EF4-FFF2-40B4-BE49-F238E27FC236}">
                <a16:creationId xmlns:a16="http://schemas.microsoft.com/office/drawing/2014/main" id="{A46B31AA-FBEE-4434-B966-91253860E51B}"/>
              </a:ext>
            </a:extLst>
          </p:cNvPr>
          <p:cNvSpPr>
            <a:spLocks noGrp="1"/>
          </p:cNvSpPr>
          <p:nvPr>
            <p:ph type="sldNum" sz="quarter" idx="12"/>
          </p:nvPr>
        </p:nvSpPr>
        <p:spPr/>
        <p:txBody>
          <a:bodyPr/>
          <a:lstStyle/>
          <a:p>
            <a:fld id="{7857964D-D274-47FD-9A15-376DFE8DF902}" type="slidenum">
              <a:rPr lang="it-IT" smtClean="0"/>
              <a:t>9</a:t>
            </a:fld>
            <a:endParaRPr lang="it-IT"/>
          </a:p>
        </p:txBody>
      </p:sp>
    </p:spTree>
    <p:extLst>
      <p:ext uri="{BB962C8B-B14F-4D97-AF65-F5344CB8AC3E}">
        <p14:creationId xmlns:p14="http://schemas.microsoft.com/office/powerpoint/2010/main" val="2378896182"/>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0584FEE-034C-4637-9CBD-FB2716C065B1}"/>
              </a:ext>
            </a:extLst>
          </p:cNvPr>
          <p:cNvSpPr>
            <a:spLocks noGrp="1"/>
          </p:cNvSpPr>
          <p:nvPr>
            <p:ph type="title"/>
          </p:nvPr>
        </p:nvSpPr>
        <p:spPr/>
        <p:txBody>
          <a:bodyPr/>
          <a:lstStyle/>
          <a:p>
            <a:r>
              <a:rPr lang="it-IT" dirty="0"/>
              <a:t>Studio di casi</a:t>
            </a:r>
          </a:p>
        </p:txBody>
      </p:sp>
      <p:sp>
        <p:nvSpPr>
          <p:cNvPr id="4" name="Segnaposto numero diapositiva 3">
            <a:extLst>
              <a:ext uri="{FF2B5EF4-FFF2-40B4-BE49-F238E27FC236}">
                <a16:creationId xmlns:a16="http://schemas.microsoft.com/office/drawing/2014/main" id="{8C92059D-8B4D-47B1-8B8B-3E3270E2255C}"/>
              </a:ext>
            </a:extLst>
          </p:cNvPr>
          <p:cNvSpPr>
            <a:spLocks noGrp="1"/>
          </p:cNvSpPr>
          <p:nvPr>
            <p:ph type="sldNum" sz="quarter" idx="12"/>
          </p:nvPr>
        </p:nvSpPr>
        <p:spPr/>
        <p:txBody>
          <a:bodyPr/>
          <a:lstStyle/>
          <a:p>
            <a:fld id="{7857964D-D274-47FD-9A15-376DFE8DF902}" type="slidenum">
              <a:rPr lang="it-IT" smtClean="0"/>
              <a:pPr/>
              <a:t>90</a:t>
            </a:fld>
            <a:endParaRPr lang="it-IT" dirty="0"/>
          </a:p>
        </p:txBody>
      </p:sp>
      <p:pic>
        <p:nvPicPr>
          <p:cNvPr id="6" name="Immagine 5" descr="Immagine che contiene cruciverba, testo, interni&#10;&#10;Descrizione generata automaticamente">
            <a:extLst>
              <a:ext uri="{FF2B5EF4-FFF2-40B4-BE49-F238E27FC236}">
                <a16:creationId xmlns:a16="http://schemas.microsoft.com/office/drawing/2014/main" id="{AE710D9C-D49E-4F5D-9D1E-EAE057C87B4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37545" y="1769438"/>
            <a:ext cx="2016893" cy="2016893"/>
          </a:xfrm>
          <a:prstGeom prst="rect">
            <a:avLst/>
          </a:prstGeom>
        </p:spPr>
      </p:pic>
      <p:sp>
        <p:nvSpPr>
          <p:cNvPr id="7" name="CasellaDiTesto 6">
            <a:extLst>
              <a:ext uri="{FF2B5EF4-FFF2-40B4-BE49-F238E27FC236}">
                <a16:creationId xmlns:a16="http://schemas.microsoft.com/office/drawing/2014/main" id="{CDC3BBDE-5E51-4139-B5DE-692BE7BC8D45}"/>
              </a:ext>
            </a:extLst>
          </p:cNvPr>
          <p:cNvSpPr txBox="1"/>
          <p:nvPr/>
        </p:nvSpPr>
        <p:spPr>
          <a:xfrm>
            <a:off x="5905249" y="3628078"/>
            <a:ext cx="481478" cy="369332"/>
          </a:xfrm>
          <a:prstGeom prst="rect">
            <a:avLst/>
          </a:prstGeom>
          <a:noFill/>
        </p:spPr>
        <p:txBody>
          <a:bodyPr wrap="none" rtlCol="0">
            <a:spAutoFit/>
          </a:bodyPr>
          <a:lstStyle/>
          <a:p>
            <a:pPr algn="ctr"/>
            <a:r>
              <a:rPr lang="it-IT" dirty="0">
                <a:latin typeface="Franklin Gothic Medium Cond" panose="020B0606030402020204" pitchFamily="34" charset="0"/>
              </a:rPr>
              <a:t>Bra</a:t>
            </a:r>
          </a:p>
        </p:txBody>
      </p:sp>
      <p:pic>
        <p:nvPicPr>
          <p:cNvPr id="9" name="Immagine 8" descr="Immagine che contiene cruciverba, interni, testo&#10;&#10;Descrizione generata automaticamente">
            <a:extLst>
              <a:ext uri="{FF2B5EF4-FFF2-40B4-BE49-F238E27FC236}">
                <a16:creationId xmlns:a16="http://schemas.microsoft.com/office/drawing/2014/main" id="{E4753B2F-DCD0-4124-92EE-31682544BDD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31608" y="1769438"/>
            <a:ext cx="2016893" cy="2016893"/>
          </a:xfrm>
          <a:prstGeom prst="rect">
            <a:avLst/>
          </a:prstGeom>
        </p:spPr>
      </p:pic>
      <p:sp>
        <p:nvSpPr>
          <p:cNvPr id="10" name="CasellaDiTesto 9">
            <a:extLst>
              <a:ext uri="{FF2B5EF4-FFF2-40B4-BE49-F238E27FC236}">
                <a16:creationId xmlns:a16="http://schemas.microsoft.com/office/drawing/2014/main" id="{7A3CDCCC-310D-4B3F-84D7-D0D6EEDAAE07}"/>
              </a:ext>
            </a:extLst>
          </p:cNvPr>
          <p:cNvSpPr txBox="1"/>
          <p:nvPr/>
        </p:nvSpPr>
        <p:spPr>
          <a:xfrm>
            <a:off x="9801660" y="3628078"/>
            <a:ext cx="676788" cy="369332"/>
          </a:xfrm>
          <a:prstGeom prst="rect">
            <a:avLst/>
          </a:prstGeom>
          <a:noFill/>
        </p:spPr>
        <p:txBody>
          <a:bodyPr wrap="none" rtlCol="0">
            <a:spAutoFit/>
          </a:bodyPr>
          <a:lstStyle/>
          <a:p>
            <a:pPr algn="ctr"/>
            <a:r>
              <a:rPr lang="it-IT" dirty="0">
                <a:latin typeface="Franklin Gothic Medium Cond" panose="020B0606030402020204" pitchFamily="34" charset="0"/>
              </a:rPr>
              <a:t>Lecco</a:t>
            </a:r>
          </a:p>
        </p:txBody>
      </p:sp>
      <p:pic>
        <p:nvPicPr>
          <p:cNvPr id="12" name="Immagine 11" descr="Immagine che contiene cruciverba, testo&#10;&#10;Descrizione generata automaticamente">
            <a:extLst>
              <a:ext uri="{FF2B5EF4-FFF2-40B4-BE49-F238E27FC236}">
                <a16:creationId xmlns:a16="http://schemas.microsoft.com/office/drawing/2014/main" id="{C9AF4D8F-9559-47CC-9E93-79901C640EB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37543" y="4481897"/>
            <a:ext cx="2016893" cy="2016893"/>
          </a:xfrm>
          <a:prstGeom prst="rect">
            <a:avLst/>
          </a:prstGeom>
        </p:spPr>
      </p:pic>
      <p:sp>
        <p:nvSpPr>
          <p:cNvPr id="13" name="CasellaDiTesto 12">
            <a:extLst>
              <a:ext uri="{FF2B5EF4-FFF2-40B4-BE49-F238E27FC236}">
                <a16:creationId xmlns:a16="http://schemas.microsoft.com/office/drawing/2014/main" id="{5D61A075-8B9C-49A4-9EEF-B3AB621F83C8}"/>
              </a:ext>
            </a:extLst>
          </p:cNvPr>
          <p:cNvSpPr txBox="1"/>
          <p:nvPr/>
        </p:nvSpPr>
        <p:spPr>
          <a:xfrm>
            <a:off x="5604590" y="6378462"/>
            <a:ext cx="1082797" cy="369332"/>
          </a:xfrm>
          <a:prstGeom prst="rect">
            <a:avLst/>
          </a:prstGeom>
          <a:noFill/>
        </p:spPr>
        <p:txBody>
          <a:bodyPr wrap="none" rtlCol="0">
            <a:spAutoFit/>
          </a:bodyPr>
          <a:lstStyle/>
          <a:p>
            <a:pPr algn="ctr"/>
            <a:r>
              <a:rPr lang="it-IT" dirty="0">
                <a:latin typeface="Franklin Gothic Medium Cond" panose="020B0606030402020204" pitchFamily="34" charset="0"/>
              </a:rPr>
              <a:t>Benevento</a:t>
            </a:r>
          </a:p>
        </p:txBody>
      </p:sp>
      <p:pic>
        <p:nvPicPr>
          <p:cNvPr id="15" name="Immagine 14" descr="Immagine che contiene testo, interni, cruciverba&#10;&#10;Descrizione generata automaticamente">
            <a:extLst>
              <a:ext uri="{FF2B5EF4-FFF2-40B4-BE49-F238E27FC236}">
                <a16:creationId xmlns:a16="http://schemas.microsoft.com/office/drawing/2014/main" id="{98C5A249-0E7D-4252-A556-6591BFCA60F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31608" y="4481897"/>
            <a:ext cx="2016893" cy="2016893"/>
          </a:xfrm>
          <a:prstGeom prst="rect">
            <a:avLst/>
          </a:prstGeom>
        </p:spPr>
      </p:pic>
      <p:sp>
        <p:nvSpPr>
          <p:cNvPr id="16" name="CasellaDiTesto 15">
            <a:extLst>
              <a:ext uri="{FF2B5EF4-FFF2-40B4-BE49-F238E27FC236}">
                <a16:creationId xmlns:a16="http://schemas.microsoft.com/office/drawing/2014/main" id="{43276BC2-17FE-465A-B0C7-867231E7420C}"/>
              </a:ext>
            </a:extLst>
          </p:cNvPr>
          <p:cNvSpPr txBox="1"/>
          <p:nvPr/>
        </p:nvSpPr>
        <p:spPr>
          <a:xfrm>
            <a:off x="9801564" y="6378462"/>
            <a:ext cx="681790" cy="369332"/>
          </a:xfrm>
          <a:prstGeom prst="rect">
            <a:avLst/>
          </a:prstGeom>
          <a:noFill/>
        </p:spPr>
        <p:txBody>
          <a:bodyPr wrap="none" rtlCol="0">
            <a:spAutoFit/>
          </a:bodyPr>
          <a:lstStyle/>
          <a:p>
            <a:pPr algn="ctr"/>
            <a:r>
              <a:rPr lang="it-IT" dirty="0">
                <a:latin typeface="Franklin Gothic Medium Cond" panose="020B0606030402020204" pitchFamily="34" charset="0"/>
              </a:rPr>
              <a:t>Lucca</a:t>
            </a:r>
          </a:p>
        </p:txBody>
      </p:sp>
    </p:spTree>
    <p:extLst>
      <p:ext uri="{BB962C8B-B14F-4D97-AF65-F5344CB8AC3E}">
        <p14:creationId xmlns:p14="http://schemas.microsoft.com/office/powerpoint/2010/main" val="4053118541"/>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Slice</Template>
  <TotalTime>5769</TotalTime>
  <Words>7481</Words>
  <Application>Microsoft Office PowerPoint</Application>
  <PresentationFormat>Widescreen</PresentationFormat>
  <Paragraphs>600</Paragraphs>
  <Slides>90</Slides>
  <Notes>0</Notes>
  <HiddenSlides>0</HiddenSlides>
  <MMClips>0</MMClips>
  <ScaleCrop>false</ScaleCrop>
  <HeadingPairs>
    <vt:vector size="6" baseType="variant">
      <vt:variant>
        <vt:lpstr>Caratteri utilizzati</vt:lpstr>
      </vt:variant>
      <vt:variant>
        <vt:i4>10</vt:i4>
      </vt:variant>
      <vt:variant>
        <vt:lpstr>Tema</vt:lpstr>
      </vt:variant>
      <vt:variant>
        <vt:i4>1</vt:i4>
      </vt:variant>
      <vt:variant>
        <vt:lpstr>Titoli diapositive</vt:lpstr>
      </vt:variant>
      <vt:variant>
        <vt:i4>90</vt:i4>
      </vt:variant>
    </vt:vector>
  </HeadingPairs>
  <TitlesOfParts>
    <vt:vector size="101" baseType="lpstr">
      <vt:lpstr>Arial</vt:lpstr>
      <vt:lpstr>Calibri</vt:lpstr>
      <vt:lpstr>Calibri Light</vt:lpstr>
      <vt:lpstr>Franklin Gothic Book</vt:lpstr>
      <vt:lpstr>Franklin Gothic Demi</vt:lpstr>
      <vt:lpstr>Franklin Gothic Demi Cond</vt:lpstr>
      <vt:lpstr>Franklin Gothic Medium</vt:lpstr>
      <vt:lpstr>Franklin Gothic Medium Cond</vt:lpstr>
      <vt:lpstr>Tahoma</vt:lpstr>
      <vt:lpstr>Trebuchet MS</vt:lpstr>
      <vt:lpstr>Tema di Office</vt:lpstr>
      <vt:lpstr>Presentazione standard di PowerPoint</vt:lpstr>
      <vt:lpstr>Amministrazione  collaborativa</vt:lpstr>
      <vt:lpstr>Unità 1 – Le basi degli strumenti amministrativi collaborativi</vt:lpstr>
      <vt:lpstr>I principi generali della PA nel rapporto con terzi</vt:lpstr>
      <vt:lpstr>Competizione</vt:lpstr>
      <vt:lpstr>Collaborazione: non si tratta di derogare…</vt:lpstr>
      <vt:lpstr>Gli strumenti collaborativi non sono…</vt:lpstr>
      <vt:lpstr>Gli strumenti collaborativi</vt:lpstr>
      <vt:lpstr>Perché «strumenti collaborativi»?</vt:lpstr>
      <vt:lpstr>Due armadi</vt:lpstr>
      <vt:lpstr>Dentro gli armadi</vt:lpstr>
      <vt:lpstr>Unità 2 – Perché usare strumenti collaborativi?</vt:lpstr>
      <vt:lpstr>Cosa sta accadendo ora: due fatti rilevanti circa la collaborazione</vt:lpstr>
      <vt:lpstr>1) La collaborazione si diffonde</vt:lpstr>
      <vt:lpstr>2) Il protagonismo degli enti locali</vt:lpstr>
      <vt:lpstr>Strumenti collaborativi: perché?</vt:lpstr>
      <vt:lpstr>Senza strumenti collaborativi</vt:lpstr>
      <vt:lpstr>L’ideologia di mercato porta a non vedere</vt:lpstr>
      <vt:lpstr>Alla ricerca di soluzioni</vt:lpstr>
      <vt:lpstr>Strumenti collaborativi sempre?</vt:lpstr>
      <vt:lpstr>Tutto è «coprogettazione»?</vt:lpstr>
      <vt:lpstr>Vi è collaborazione se… (1)</vt:lpstr>
      <vt:lpstr>Vi è collaborazione se… (2)</vt:lpstr>
      <vt:lpstr>Vi è collaborazione se… (3)</vt:lpstr>
      <vt:lpstr>Gli strumenti collaborativi sono impegnativi!</vt:lpstr>
      <vt:lpstr>Gli effetti positivi della collaborazione</vt:lpstr>
      <vt:lpstr>Le fatiche della collaborazione</vt:lpstr>
      <vt:lpstr>In conclusione</vt:lpstr>
      <vt:lpstr>Unità 3 – Un quadro normativo coerente</vt:lpstr>
      <vt:lpstr>Sono quindi coerenti con questo impianto</vt:lpstr>
      <vt:lpstr>Esempi di normative regionali</vt:lpstr>
      <vt:lpstr>Un esempio: il Regolamento di Ferrara</vt:lpstr>
      <vt:lpstr>Le famiglie di strumenti collaborativi</vt:lpstr>
      <vt:lpstr>Le tre famiglie esaminate</vt:lpstr>
      <vt:lpstr>Al di là degli strumenti</vt:lpstr>
      <vt:lpstr>Cosa hanno in comune gli strumenti collaborativi…</vt:lpstr>
      <vt:lpstr>Unità 4 – La «co-progettazione 328»</vt:lpstr>
      <vt:lpstr>Le fonti normative</vt:lpstr>
      <vt:lpstr>Fonti nazionali</vt:lpstr>
      <vt:lpstr>Caratteristiche</vt:lpstr>
      <vt:lpstr>Su cosa è fondata</vt:lpstr>
      <vt:lpstr>Il procedimento</vt:lpstr>
      <vt:lpstr>Dove si colloca la co-progettazione</vt:lpstr>
      <vt:lpstr>Continuità / discontinuità della procedura</vt:lpstr>
      <vt:lpstr>Esempio: Brescia</vt:lpstr>
      <vt:lpstr>Brescia: le tre fasi. </vt:lpstr>
      <vt:lpstr>Fase A) - Individuazione dei partner</vt:lpstr>
      <vt:lpstr>Fase B) definizione progetto definitivo</vt:lpstr>
      <vt:lpstr>Fase B – La «discussione critica»</vt:lpstr>
      <vt:lpstr>Fase C) Convenzione</vt:lpstr>
      <vt:lpstr>Unità 5 – Gli strumenti collaborativi pattizi</vt:lpstr>
      <vt:lpstr>Caratteristiche</vt:lpstr>
      <vt:lpstr>Su cosa sono fondati</vt:lpstr>
      <vt:lpstr>Esemplificando… 1</vt:lpstr>
      <vt:lpstr>Esemplificando… 2</vt:lpstr>
      <vt:lpstr>Esemplificando… 3</vt:lpstr>
      <vt:lpstr>Fonti normative generali</vt:lpstr>
      <vt:lpstr>Il procedimento</vt:lpstr>
      <vt:lpstr>Unità 5a - I patti di sussidiarietà della Regione Liguria</vt:lpstr>
      <vt:lpstr>I patti di sussidiarietà della Regione Liguria</vt:lpstr>
      <vt:lpstr>Procedimento tipo dei Patti di sussidiarietà - 1</vt:lpstr>
      <vt:lpstr>Procedimento tipo dei Patti di sussidiarietà - 2</vt:lpstr>
      <vt:lpstr>Esempio</vt:lpstr>
      <vt:lpstr>Confronto Patti – Coprogettazione ex 328/2000</vt:lpstr>
      <vt:lpstr>Unità 5b – I patti di collaborazione</vt:lpstr>
      <vt:lpstr>Cenni sui Patti di collaborazione</vt:lpstr>
      <vt:lpstr>Esempi</vt:lpstr>
      <vt:lpstr>Su cosa si fondano i patti</vt:lpstr>
      <vt:lpstr>Non solo welfare…</vt:lpstr>
      <vt:lpstr>Unità 6 – Gli strumenti collaborativi dopo la Riforma del Terzo settore</vt:lpstr>
      <vt:lpstr>Cosa c’entra la Riforma del TS?</vt:lpstr>
      <vt:lpstr>Il percorso normativo</vt:lpstr>
      <vt:lpstr>Il Terzo settore alla luce della riforma</vt:lpstr>
      <vt:lpstr>Gli strumenti</vt:lpstr>
      <vt:lpstr>Il «social bonus»: un’alleanza a quattro</vt:lpstr>
      <vt:lpstr>Locali pubblici inutilizzati</vt:lpstr>
      <vt:lpstr>Immobili pubblici e beni culturali</vt:lpstr>
      <vt:lpstr>Rapporti con enti pubblici</vt:lpstr>
      <vt:lpstr>A quali ambiti di attività si applica</vt:lpstr>
      <vt:lpstr>Co-programmazione e co-progettazione</vt:lpstr>
      <vt:lpstr>Il modello di rapporto EEPP - TS</vt:lpstr>
      <vt:lpstr>Collaborazione e innovazione</vt:lpstr>
      <vt:lpstr>Il parere del Consiglio di Stato su art. 55</vt:lpstr>
      <vt:lpstr>Unità 7 - Comporre uno strumento su misura</vt:lpstr>
      <vt:lpstr>Esemplificando – Lecco – Le origini 1</vt:lpstr>
      <vt:lpstr>Esemplificando – Lecco – Le origini 2</vt:lpstr>
      <vt:lpstr>Esemplificando – Lecco – Le origini 3</vt:lpstr>
      <vt:lpstr>Esemplificando – Lecco – Gli esiti</vt:lpstr>
      <vt:lpstr>In conclusione</vt:lpstr>
      <vt:lpstr>Studio di casi</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Amministrazione collaborativa</dc:title>
  <dc:creator>Gianfranco Marocchi</dc:creator>
  <cp:lastModifiedBy>Gianfranco Marocchi</cp:lastModifiedBy>
  <cp:revision>186</cp:revision>
  <dcterms:created xsi:type="dcterms:W3CDTF">2017-12-27T21:46:13Z</dcterms:created>
  <dcterms:modified xsi:type="dcterms:W3CDTF">2019-10-06T06:50:44Z</dcterms:modified>
</cp:coreProperties>
</file>