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71" r:id="rId8"/>
    <p:sldId id="268" r:id="rId9"/>
    <p:sldId id="269" r:id="rId10"/>
    <p:sldId id="270" r:id="rId11"/>
    <p:sldId id="267" r:id="rId12"/>
    <p:sldId id="261" r:id="rId13"/>
    <p:sldId id="262" r:id="rId14"/>
    <p:sldId id="264" r:id="rId15"/>
    <p:sldId id="263" r:id="rId16"/>
    <p:sldId id="265" r:id="rId17"/>
    <p:sldId id="266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677553-4456-4B1D-9705-F1E97A5C9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7CF7164-4447-499A-84C3-ABDD8E7244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475328-7165-4538-B6E3-12277CA67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C596B6-0B0C-4A97-8318-BEB4BA838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60383B-2B01-48CD-9C6F-E0016A3E7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02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B3045-36CC-409A-9F71-7943C98C8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A8A9F08-5EC2-4877-B06F-6C2FE5809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0393E6-466D-4D8C-8D72-EB3411617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C22296F-424B-4BFA-9F41-84066D223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E727E6-F935-4EE5-B7EC-5A957CB57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77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9576FD4-B7DA-41E3-8959-ED9E800C0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8E9426-F0B8-4FAA-8BC5-CAAF86F692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8F4392-11EE-4688-9DFD-C15C1D285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BE3B52-2D44-4EEF-8883-A823FE8C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08730D-A1BB-482F-A5A5-616A05F04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203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16D5F5-2505-4308-A656-4A7C1EFEE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C7955B-B772-4A12-A4A7-545EE4825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D74B0B-C6CD-48FF-82CC-3B8E2AB02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E7C67F-0A54-426D-9A90-326C29DC6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CC03C6-5057-4099-B141-F5F68C1C0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4B5CF09-18CB-4E8A-BEE5-613D76104E95}"/>
              </a:ext>
            </a:extLst>
          </p:cNvPr>
          <p:cNvSpPr/>
          <p:nvPr userDrawn="1"/>
        </p:nvSpPr>
        <p:spPr>
          <a:xfrm>
            <a:off x="2420471" y="6035022"/>
            <a:ext cx="7254872" cy="7826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</a:t>
            </a:r>
            <a:r>
              <a:rPr lang="it-IT" sz="1400" b="1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Capacit’Azione</a:t>
            </a:r>
            <a:r>
              <a:rPr lang="it-IT" sz="14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Investire in formazione è costruire il futuro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Finanziato dal Ministero del Lavoro e Politiche sociali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Avviso 2017 ai sensi dell’art. 72 del Codice del Terzo settore</a:t>
            </a:r>
            <a:endParaRPr lang="it-IT" sz="1200" dirty="0"/>
          </a:p>
        </p:txBody>
      </p:sp>
      <p:pic>
        <p:nvPicPr>
          <p:cNvPr id="8" name="Immagine 5">
            <a:extLst>
              <a:ext uri="{FF2B5EF4-FFF2-40B4-BE49-F238E27FC236}">
                <a16:creationId xmlns:a16="http://schemas.microsoft.com/office/drawing/2014/main" id="{B363F7F6-9E2E-47F1-BDD2-84CB5630E6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2201" y="6134100"/>
            <a:ext cx="974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C29236AA-A24F-4EEC-A438-6A25FC879B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6" t="13889" r="10925" b="29816"/>
          <a:stretch>
            <a:fillRect/>
          </a:stretch>
        </p:blipFill>
        <p:spPr bwMode="auto">
          <a:xfrm>
            <a:off x="61913" y="6153150"/>
            <a:ext cx="8445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3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55D5CA-3E4C-4C58-AF36-697036180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351336-A815-4F4F-BD57-62A684B43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29D4251-53F8-46BD-AC5A-A33585D6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848388-EDD2-4C2E-9D7D-94771E76A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2F75EE-DEEE-4E53-8767-2B2337161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6FAB1B4D-CF39-496D-A16D-ABEEEADB0E09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47B9C2-FA78-43E2-B133-927492160D86}" type="datetimeFigureOut">
              <a:rPr lang="it-IT" smtClean="0"/>
              <a:pPr/>
              <a:t>01/07/2019</a:t>
            </a:fld>
            <a:endParaRPr lang="it-IT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056E9ADC-8B86-4380-B40D-D56E771565B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2C0A5A-9496-48E2-B8E5-D7A48AFB5460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206FCDB-84A9-44FE-A9D5-02EA5E01AC9A}"/>
              </a:ext>
            </a:extLst>
          </p:cNvPr>
          <p:cNvSpPr/>
          <p:nvPr userDrawn="1"/>
        </p:nvSpPr>
        <p:spPr>
          <a:xfrm>
            <a:off x="2420471" y="6035022"/>
            <a:ext cx="7254872" cy="7826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</a:t>
            </a:r>
            <a:r>
              <a:rPr lang="it-IT" sz="1400" b="1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Capacit’Azione</a:t>
            </a:r>
            <a:r>
              <a:rPr lang="it-IT" sz="14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Investire in formazione è costruire il futuro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Finanziato dal Ministero del Lavoro e Politiche sociali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Avviso 2017 ai sensi dell’art. 72 del Codice del Terzo settore</a:t>
            </a:r>
            <a:endParaRPr lang="it-IT" sz="1200" dirty="0"/>
          </a:p>
        </p:txBody>
      </p:sp>
      <p:pic>
        <p:nvPicPr>
          <p:cNvPr id="10" name="Immagine 5">
            <a:extLst>
              <a:ext uri="{FF2B5EF4-FFF2-40B4-BE49-F238E27FC236}">
                <a16:creationId xmlns:a16="http://schemas.microsoft.com/office/drawing/2014/main" id="{91F1E3F0-05B1-4B8D-9135-59012E47AF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2201" y="6134100"/>
            <a:ext cx="974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1">
            <a:extLst>
              <a:ext uri="{FF2B5EF4-FFF2-40B4-BE49-F238E27FC236}">
                <a16:creationId xmlns:a16="http://schemas.microsoft.com/office/drawing/2014/main" id="{2B800D44-BFCA-4613-9A41-4AC9ADBEA7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6" t="13889" r="10925" b="29816"/>
          <a:stretch>
            <a:fillRect/>
          </a:stretch>
        </p:blipFill>
        <p:spPr bwMode="auto">
          <a:xfrm>
            <a:off x="61913" y="6153150"/>
            <a:ext cx="8445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30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987A44-C6B7-479F-B973-825755E0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BA0394-5C79-42FB-96F2-7F4E54D504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EC3EBB8-F8AD-4760-BBA6-F114AE4AD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1D9E1CC-DEB3-4144-9354-DFD7705A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ADD139-5013-4DA8-8A75-258203F1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52B9694-029B-425D-BB79-6882F90A0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87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4E735B-2B6E-4622-9048-E156196CD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72B17EF-D0B4-4D6C-A075-EC071DAA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5DE726C-E8BD-4568-9DA7-8815CDDF8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4D6460D-576C-4A32-BB57-6CC96517C8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F65EC5-F5F7-4E2A-990F-8160C861A5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055BFD4-E4F4-4E05-9515-966C2AFEC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55AAB9F-9F40-4AF6-8728-2A4BD4BB6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EC12134-538F-48A6-94E7-8225586B8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565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20710D-DCC2-40A1-A732-3DD9B79CB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FBC9EFC-A371-45C9-A608-77C13229F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DD74CF3-0654-4993-AC1A-089CD7A47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01AEA68-2AAD-407F-BBD8-F1EAD6D6F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202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B2C2AF-090B-4A38-AD9B-2E6E75B8E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7C55620-6579-48BD-BB98-62D8079B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7EF8C5-3836-417D-8EF4-4EDF84DC6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52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B218AB-90DB-4036-A769-C96C99E44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5AAA06-66F3-4634-AA5B-575795459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B80566-C66F-4711-B743-0FC345753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21EE25-70FC-45E2-90D6-0C68FDE69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2B23904-7BFE-4100-8F0C-0ED0C01D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3A6969-4A9E-4E11-9489-151BA00B2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757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EF791E-8750-4F4F-8415-C9B9DDD65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6268FFA-50C6-439F-A335-897E455A7F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BFC27E-E446-42C0-B451-9F35ADD47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F785327-2AFD-496A-AA04-E99C9B933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8DFA15-EC87-4302-A8F7-078832446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D311E98-A802-4DE5-9597-5B05B3E7D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211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54EE4E7-002F-485D-A8D8-CC80AA07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AB7E3C-5579-4FF4-8AF3-379973490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069F42-15D3-40FB-9466-175EEDD641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7B9C2-FA78-43E2-B133-927492160D86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AAB908-21E1-49FE-B14E-F12EFA887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A05708-9EAC-4F2A-A106-682625D67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C0A5A-9496-48E2-B8E5-D7A48AFB54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02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4D2399FA-E894-4313-B340-2E6752615532}"/>
              </a:ext>
            </a:extLst>
          </p:cNvPr>
          <p:cNvSpPr/>
          <p:nvPr/>
        </p:nvSpPr>
        <p:spPr>
          <a:xfrm>
            <a:off x="1548740" y="3429000"/>
            <a:ext cx="9174163" cy="14430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SUSSIDIARIETÀ E RAPPORTI CON LA PUBBLICA AMMINISTRAZIONE,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  <a:latin typeface="Trebuchet MS" panose="020B0603020202020204" pitchFamily="34" charset="0"/>
              </a:rPr>
              <a:t>CO-PROGRAMMAZIONE, CO-PROGETTAZIONE, FORME DI CONVENZIONAMENTO, ACCREDITAMENTO E AFFIDAMENTO DEI SERVIZI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8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chemeClr val="bg1"/>
                </a:solidFill>
                <a:latin typeface="Trebuchet MS" panose="020B0603020202020204" pitchFamily="34" charset="0"/>
              </a:rPr>
              <a:t>MODULO 8</a:t>
            </a:r>
          </a:p>
        </p:txBody>
      </p:sp>
      <p:sp>
        <p:nvSpPr>
          <p:cNvPr id="9" name="Rettangolo 4">
            <a:extLst>
              <a:ext uri="{FF2B5EF4-FFF2-40B4-BE49-F238E27FC236}">
                <a16:creationId xmlns:a16="http://schemas.microsoft.com/office/drawing/2014/main" id="{2926BED4-5185-43B4-9A1F-FF9FAD578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8740" y="1724025"/>
            <a:ext cx="9174163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it-IT" altLang="it-IT" sz="36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</a:t>
            </a:r>
            <a:r>
              <a:rPr lang="it-IT" altLang="it-IT" sz="3600" b="1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Capacit’Azione</a:t>
            </a:r>
            <a:r>
              <a:rPr lang="it-IT" altLang="it-IT" sz="36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it-IT" altLang="it-IT" sz="14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Investire in formazione è costruire il futuro -</a:t>
            </a:r>
            <a:r>
              <a:rPr lang="it-IT" altLang="it-IT" sz="16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Finanziato dal Ministero del Lavoro e Politiche sociali</a:t>
            </a:r>
          </a:p>
          <a:p>
            <a:pPr algn="ctr"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Avviso 2017 ai sensi dell’art. 72 del Codice del Terzo settore</a:t>
            </a:r>
          </a:p>
        </p:txBody>
      </p:sp>
      <p:grpSp>
        <p:nvGrpSpPr>
          <p:cNvPr id="10" name="Gruppo 7">
            <a:extLst>
              <a:ext uri="{FF2B5EF4-FFF2-40B4-BE49-F238E27FC236}">
                <a16:creationId xmlns:a16="http://schemas.microsoft.com/office/drawing/2014/main" id="{CBF75F13-3E31-4A67-82E6-BFCE45136276}"/>
              </a:ext>
            </a:extLst>
          </p:cNvPr>
          <p:cNvGrpSpPr>
            <a:grpSpLocks/>
          </p:cNvGrpSpPr>
          <p:nvPr/>
        </p:nvGrpSpPr>
        <p:grpSpPr bwMode="auto">
          <a:xfrm>
            <a:off x="2999716" y="242888"/>
            <a:ext cx="6264275" cy="1160462"/>
            <a:chOff x="885516" y="6331"/>
            <a:chExt cx="9144000" cy="1695000"/>
          </a:xfrm>
        </p:grpSpPr>
        <p:sp>
          <p:nvSpPr>
            <p:cNvPr id="11" name="Rettangolo 5">
              <a:extLst>
                <a:ext uri="{FF2B5EF4-FFF2-40B4-BE49-F238E27FC236}">
                  <a16:creationId xmlns:a16="http://schemas.microsoft.com/office/drawing/2014/main" id="{D2567841-611D-4768-A78C-EE56420C8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16" y="1331999"/>
              <a:ext cx="9144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900"/>
                <a:t>DIREZIONE GENERALE DEL TERZO SETTORE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900"/>
                <a:t>E DELLA RESPONSABILITÀ SOCIALE DELLE IMPRESE</a:t>
              </a:r>
            </a:p>
          </p:txBody>
        </p:sp>
        <p:pic>
          <p:nvPicPr>
            <p:cNvPr id="12" name="Immagine 6">
              <a:extLst>
                <a:ext uri="{FF2B5EF4-FFF2-40B4-BE49-F238E27FC236}">
                  <a16:creationId xmlns:a16="http://schemas.microsoft.com/office/drawing/2014/main" id="{4D7ABF75-6AE3-460D-996E-EE5A2853C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9404" y="6331"/>
              <a:ext cx="2016224" cy="132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Immagine 8">
            <a:extLst>
              <a:ext uri="{FF2B5EF4-FFF2-40B4-BE49-F238E27FC236}">
                <a16:creationId xmlns:a16="http://schemas.microsoft.com/office/drawing/2014/main" id="{BFFB85FF-3504-4708-BEB7-76A0FCB30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191" y="5353050"/>
            <a:ext cx="1249362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10">
            <a:extLst>
              <a:ext uri="{FF2B5EF4-FFF2-40B4-BE49-F238E27FC236}">
                <a16:creationId xmlns:a16="http://schemas.microsoft.com/office/drawing/2014/main" id="{49004CBF-3353-4A7E-AA8E-4A337E9EC2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266" y="5432425"/>
            <a:ext cx="118427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1">
            <a:extLst>
              <a:ext uri="{FF2B5EF4-FFF2-40B4-BE49-F238E27FC236}">
                <a16:creationId xmlns:a16="http://schemas.microsoft.com/office/drawing/2014/main" id="{505F2CD6-EBCA-49DC-8CF1-66309B2D5B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41" y="6130925"/>
            <a:ext cx="890587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magine 12">
            <a:extLst>
              <a:ext uri="{FF2B5EF4-FFF2-40B4-BE49-F238E27FC236}">
                <a16:creationId xmlns:a16="http://schemas.microsoft.com/office/drawing/2014/main" id="{2A4B9E01-3DCD-4044-A5F4-D0721175D5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116" y="6134100"/>
            <a:ext cx="7747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magine 13">
            <a:extLst>
              <a:ext uri="{FF2B5EF4-FFF2-40B4-BE49-F238E27FC236}">
                <a16:creationId xmlns:a16="http://schemas.microsoft.com/office/drawing/2014/main" id="{9617EF1B-4C66-4994-B417-4C537D85B8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366" y="6235700"/>
            <a:ext cx="7048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magine 14">
            <a:extLst>
              <a:ext uri="{FF2B5EF4-FFF2-40B4-BE49-F238E27FC236}">
                <a16:creationId xmlns:a16="http://schemas.microsoft.com/office/drawing/2014/main" id="{94A3DB90-04A0-490D-A220-CEA3905636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428" y="6254750"/>
            <a:ext cx="13541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magine 15">
            <a:extLst>
              <a:ext uri="{FF2B5EF4-FFF2-40B4-BE49-F238E27FC236}">
                <a16:creationId xmlns:a16="http://schemas.microsoft.com/office/drawing/2014/main" id="{88415A36-1FEB-4CCF-BD81-F27FF6F8EF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966" y="6257925"/>
            <a:ext cx="1108075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magine 2">
            <a:extLst>
              <a:ext uri="{FF2B5EF4-FFF2-40B4-BE49-F238E27FC236}">
                <a16:creationId xmlns:a16="http://schemas.microsoft.com/office/drawing/2014/main" id="{1F324291-7B60-4462-8D82-B62C787112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466" y="5456238"/>
            <a:ext cx="12461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31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3D03B8-159B-44F7-AC65-37DB4E8C5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Successivamente…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F1C2A3-5DAF-4244-9E31-63A71F1A6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Percorsi di consulenza giuridica per gli enti locali</a:t>
            </a:r>
          </a:p>
          <a:p>
            <a:r>
              <a:rPr lang="it-IT" dirty="0"/>
              <a:t>Accompagnamento di percorsi di amministrazione collaborativa</a:t>
            </a:r>
          </a:p>
          <a:p>
            <a:r>
              <a:rPr lang="it-IT" dirty="0"/>
              <a:t>Comunità di pratica</a:t>
            </a:r>
          </a:p>
        </p:txBody>
      </p:sp>
    </p:spTree>
    <p:extLst>
      <p:ext uri="{BB962C8B-B14F-4D97-AF65-F5344CB8AC3E}">
        <p14:creationId xmlns:p14="http://schemas.microsoft.com/office/powerpoint/2010/main" val="1640278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DC6774-4863-4082-8A49-07E47DD09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strutturare un modulo formativo di primo livello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822039C-98BB-428C-8F65-9843DDECE6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383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741020-CF66-4287-A1BC-F524711C2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equilibrare la docenza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73D3ED-0DE8-4124-ACA4-8357D9C8E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1) parte introduttiva</a:t>
            </a:r>
          </a:p>
          <a:p>
            <a:pPr marL="0" indent="0">
              <a:buNone/>
            </a:pPr>
            <a:r>
              <a:rPr lang="it-IT" dirty="0"/>
              <a:t>2) analisi degli specifici strumenti collaborativi</a:t>
            </a:r>
          </a:p>
          <a:p>
            <a:pPr marL="0" indent="0">
              <a:buNone/>
            </a:pPr>
            <a:r>
              <a:rPr lang="it-IT" dirty="0"/>
              <a:t>3) analisi di casi</a:t>
            </a:r>
          </a:p>
          <a:p>
            <a:pPr marL="0" indent="0">
              <a:buNone/>
            </a:pPr>
            <a:r>
              <a:rPr lang="it-IT" dirty="0"/>
              <a:t>4) comunità di pratica</a:t>
            </a:r>
          </a:p>
        </p:txBody>
      </p:sp>
    </p:spTree>
    <p:extLst>
      <p:ext uri="{BB962C8B-B14F-4D97-AF65-F5344CB8AC3E}">
        <p14:creationId xmlns:p14="http://schemas.microsoft.com/office/powerpoint/2010/main" val="3960940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E95937-89B7-4CE5-9565-DB5609E47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Parte introduttiva (25%-30% nei moduli di I livello)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982A8E-BCB4-46B6-8362-FEC919B85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Discussione sui principi dell’amministrazione collaborativa, ben specificando che non si tratta di semplificare, aggirare il Codice degli appalti, «fare favori» al Terzo settore</a:t>
            </a:r>
          </a:p>
          <a:p>
            <a:r>
              <a:rPr lang="it-IT" dirty="0"/>
              <a:t>Evidenziare come l’amministrazione collaborativa implichi al pari degli appalti trasparenza, evidenza pubblica, cura dell’interesse pubblico</a:t>
            </a:r>
          </a:p>
          <a:p>
            <a:r>
              <a:rPr lang="it-IT" dirty="0"/>
              <a:t>Evidenziare il carattere non «derogatorio»: non si tratta di trovare situazioni in cui si è autorizzati a venire meno a vincoli, ma di definire percorsi e procedure coerenti con intenti diversi della pubblica amministrazione e concezioni diverse del rapporto che le lega con il Terzo settore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0542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B2ADA-A172-4B36-BD5C-5A329ED52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Parte introduttiva: le differenze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71311D8-97B3-4711-B51B-6BD6D3DE7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Dopo avere messo in luce le analogie tra strumenti collaborativi e competitivi, è importante evidenziare le differenze tra le due logiche [vedi slide 9/10]</a:t>
            </a:r>
          </a:p>
          <a:p>
            <a:r>
              <a:rPr lang="it-IT" dirty="0"/>
              <a:t>Rimarcare adeguatamente il punto, per evitare derive «tecnicistiche»: gli strumenti collaborativi non sono una diversa tecnica per appaltare, ma conseguenze di un approccio sussidiario</a:t>
            </a:r>
          </a:p>
        </p:txBody>
      </p:sp>
    </p:spTree>
    <p:extLst>
      <p:ext uri="{BB962C8B-B14F-4D97-AF65-F5344CB8AC3E}">
        <p14:creationId xmlns:p14="http://schemas.microsoft.com/office/powerpoint/2010/main" val="574895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9ABEBC-D2B9-4218-86D1-BFA08166B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2) Analisi degli strumenti collaborativi (40%-50% nei moduli di primo livello)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DF0223-8254-4DA3-AD94-85DFB973A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Non presentare ricette preconfezionate: vi è una pluralità di «strumenti collaborativi» di cui è corretto valutare opportunità e limiti di utilizzo, sceglierli consapevolmente, combinarli.</a:t>
            </a:r>
          </a:p>
          <a:p>
            <a:r>
              <a:rPr lang="it-IT" dirty="0"/>
              <a:t>Ciascuno ha specifici fondamenti, opportunità e limiti di utilizzo.</a:t>
            </a:r>
          </a:p>
          <a:p>
            <a:r>
              <a:rPr lang="it-IT" dirty="0"/>
              <a:t>Trovate un giusto equilibrio tra «elementi di principio» (e quindi rilievo art. 55 e Codice) e «laicità» nelle scelte e quindi individuazione degli strumenti più adeguati in ogni specifico caso.</a:t>
            </a:r>
          </a:p>
          <a:p>
            <a:r>
              <a:rPr lang="it-IT" dirty="0"/>
              <a:t>Siate concreti e pratici, associando la descrizione dei diversi strumenti con esempi pratici</a:t>
            </a:r>
          </a:p>
        </p:txBody>
      </p:sp>
    </p:spTree>
    <p:extLst>
      <p:ext uri="{BB962C8B-B14F-4D97-AF65-F5344CB8AC3E}">
        <p14:creationId xmlns:p14="http://schemas.microsoft.com/office/powerpoint/2010/main" val="4225219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225983-3833-4059-A813-BF4C1319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3) Analisi dei casi (0% - 30% in moduli di primo livello)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82EBA1-3961-40A9-8C47-CBCFFB2DB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moduli con dipendenti pubblici possono essere utilizzati in modo integrato con la sezione 2</a:t>
            </a:r>
          </a:p>
          <a:p>
            <a:r>
              <a:rPr lang="it-IT" dirty="0"/>
              <a:t>Con Enti di Terzo settore possono essere utilizzati come base per lavori di gruppo</a:t>
            </a:r>
          </a:p>
        </p:txBody>
      </p:sp>
    </p:spTree>
    <p:extLst>
      <p:ext uri="{BB962C8B-B14F-4D97-AF65-F5344CB8AC3E}">
        <p14:creationId xmlns:p14="http://schemas.microsoft.com/office/powerpoint/2010/main" val="1063154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EFF0F3-9392-4835-BAD3-09972E30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Confronto tra operatori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C5168B-D9E2-4461-9342-65791DB03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Accanto alla trasmissione di competenze, è utile studiare moduli che tengono in contatto chi è impegnato nella coprogettazione</a:t>
            </a:r>
          </a:p>
          <a:p>
            <a:r>
              <a:rPr lang="it-IT" dirty="0"/>
              <a:t>Gli operatori, soprattutto pubblici, hanno bisogno di confronto, stanno utilizzando strumenti a loro non familiari spesso incontrando atteggiamenti sospettosi da parte di altri settori della PA</a:t>
            </a:r>
          </a:p>
          <a:p>
            <a:r>
              <a:rPr lang="it-IT" dirty="0"/>
              <a:t>Spesso questo è utile come modulo di secondo livello, quando almeno alcuni dei presenti hanno intrapreso esperienze di amministrazione collaborativa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2301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666A3B-CBEC-4E2F-A922-D4019A57A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Problemi e obiezioni frequenti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EF29CE-D221-4C5B-AEF4-69B8A316BB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5596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C4E2CB-FD35-4A97-8C0D-46AEC3471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difficoltà della collaborazione (TS)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F68450-F7AC-4842-9F62-9E029C72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«Gli enti del Terzo settore ai Tavoli non sanno cosa dire»</a:t>
            </a:r>
          </a:p>
          <a:p>
            <a:r>
              <a:rPr lang="it-IT" dirty="0"/>
              <a:t>«In realtà ai tavoli viene fatta una spartizione delle risorse che riproduce lo status quo»</a:t>
            </a:r>
          </a:p>
          <a:p>
            <a:r>
              <a:rPr lang="it-IT" dirty="0"/>
              <a:t>«coprogettare costa: gli operatori pubblici sono pagati per farlo, noi del terzo settore no»</a:t>
            </a:r>
          </a:p>
          <a:p>
            <a:r>
              <a:rPr lang="it-IT" dirty="0"/>
              <a:t>«al tavolo dicono che dobbiamo fare dei passi indietro, ma è impossibile abbiamo operatori che tutti i mesi devono prendere lo stipendio»</a:t>
            </a:r>
          </a:p>
          <a:p>
            <a:r>
              <a:rPr lang="it-IT" dirty="0"/>
              <a:t>«con loro, non potremo mai fare accordi!»</a:t>
            </a:r>
          </a:p>
          <a:p>
            <a:r>
              <a:rPr lang="it-IT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35163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B163D3-B7FF-482A-BA42-0EF25AC78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Aspetti generali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21F436-4A45-4DE9-BC93-D608D897C6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425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35FB90-8DEE-4937-9112-DA54DEF86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rispondere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35AA5A-D6AD-411C-8842-AA000BC9A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844116"/>
          </a:xfrm>
        </p:spPr>
        <p:txBody>
          <a:bodyPr>
            <a:normAutofit/>
          </a:bodyPr>
          <a:lstStyle/>
          <a:p>
            <a:r>
              <a:rPr lang="it-IT" dirty="0"/>
              <a:t>Aiutare a riflettere sul fatto che la «collaborazione part time», la collaborazione entro sistemi competitivi, difficilmente riesce ad emergere</a:t>
            </a:r>
          </a:p>
          <a:p>
            <a:r>
              <a:rPr lang="it-IT" dirty="0"/>
              <a:t>È quindi opportuno passare da esperienze estemporanee di coprogettazione a farne uno strumento significativo e possibilmente prevalente</a:t>
            </a:r>
          </a:p>
          <a:p>
            <a:r>
              <a:rPr lang="it-IT" dirty="0"/>
              <a:t>Va messo in conto che a collaborare si impara, con il tempo</a:t>
            </a:r>
          </a:p>
          <a:p>
            <a:r>
              <a:rPr lang="it-IT" dirty="0"/>
              <a:t>I tavoli devono essere condotti da soggetti di polso ed esperienza</a:t>
            </a:r>
          </a:p>
          <a:p>
            <a:r>
              <a:rPr lang="it-IT" dirty="0"/>
              <a:t>Può essere opportuno farsi affiancare da soggetti esterni nella gestione dei tavoli</a:t>
            </a:r>
          </a:p>
        </p:txBody>
      </p:sp>
    </p:spTree>
    <p:extLst>
      <p:ext uri="{BB962C8B-B14F-4D97-AF65-F5344CB8AC3E}">
        <p14:creationId xmlns:p14="http://schemas.microsoft.com/office/powerpoint/2010/main" val="323473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E428B7E-5E58-4310-8C4F-0C1C3A6C7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difficoltà della collaborazione (EP)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ECB4E4-C4D7-4149-A21C-0978F2CB5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«Non si potrebbe coprogettare e poi mettere in appalto il sevizio che insieme si è definito»</a:t>
            </a:r>
          </a:p>
          <a:p>
            <a:r>
              <a:rPr lang="it-IT" dirty="0"/>
              <a:t>«Noi facciamo appalti ma siamo attenti alla qualità e dialoghiamo con chi vince l’appalto»</a:t>
            </a:r>
          </a:p>
          <a:p>
            <a:r>
              <a:rPr lang="it-IT" dirty="0"/>
              <a:t>«Fare gli appalti è più sicuro»</a:t>
            </a:r>
          </a:p>
        </p:txBody>
      </p:sp>
    </p:spTree>
    <p:extLst>
      <p:ext uri="{BB962C8B-B14F-4D97-AF65-F5344CB8AC3E}">
        <p14:creationId xmlns:p14="http://schemas.microsoft.com/office/powerpoint/2010/main" val="2376242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C8393-83E7-4C61-AADF-DECD03284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Come rispondere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0AB0A0-2A95-4E2D-B69E-F3A99322B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 collaborazione funzione nella misura in cui è autentica, altrimenti nessuno ci investe</a:t>
            </a:r>
          </a:p>
          <a:p>
            <a:r>
              <a:rPr lang="it-IT" dirty="0"/>
              <a:t>Nessuno </a:t>
            </a:r>
            <a:r>
              <a:rPr lang="it-IT" dirty="0" err="1"/>
              <a:t>coprogetta</a:t>
            </a:r>
            <a:r>
              <a:rPr lang="it-IT" dirty="0"/>
              <a:t> investendo le risorse migliori per vedere assegnato ad altri un intervento</a:t>
            </a:r>
          </a:p>
          <a:p>
            <a:r>
              <a:rPr lang="it-IT" dirty="0"/>
              <a:t>La coprogettazione rischiosa è quella finta o opportunistica, fatta per evitare appalti. Se si </a:t>
            </a:r>
            <a:r>
              <a:rPr lang="it-IT" dirty="0" err="1"/>
              <a:t>coprogetta</a:t>
            </a:r>
            <a:r>
              <a:rPr lang="it-IT" dirty="0"/>
              <a:t> in modo autentico e secondo le previsioni di legge, non corrono rischi</a:t>
            </a:r>
          </a:p>
          <a:p>
            <a:r>
              <a:rPr lang="it-IT" dirty="0"/>
              <a:t>Rispetto a problemi specifici è sempre possibile attivare una consulenza legale</a:t>
            </a:r>
          </a:p>
        </p:txBody>
      </p:sp>
    </p:spTree>
    <p:extLst>
      <p:ext uri="{BB962C8B-B14F-4D97-AF65-F5344CB8AC3E}">
        <p14:creationId xmlns:p14="http://schemas.microsoft.com/office/powerpoint/2010/main" val="3858717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D7E2C-AEFF-4184-B6A2-D068513C0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 temi più rilevanti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4243FB-C968-4341-A925-BD3BF3CCB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Ente pubblico: aspetti giuridici – gestione dei tavoli</a:t>
            </a:r>
          </a:p>
          <a:p>
            <a:r>
              <a:rPr lang="it-IT" dirty="0"/>
              <a:t>Cooperazione: cosa comporta passare da un sistema di appalti ad uno di coprogettazione</a:t>
            </a:r>
          </a:p>
          <a:p>
            <a:r>
              <a:rPr lang="it-IT" dirty="0"/>
              <a:t>Volontariato: come si passa da azione della singola organizzazione a coprogettazione</a:t>
            </a:r>
          </a:p>
        </p:txBody>
      </p:sp>
    </p:spTree>
    <p:extLst>
      <p:ext uri="{BB962C8B-B14F-4D97-AF65-F5344CB8AC3E}">
        <p14:creationId xmlns:p14="http://schemas.microsoft.com/office/powerpoint/2010/main" val="2248338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FD1364-2242-4D22-A670-1C272C875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È un tema nuovo: non dare nulla per scontato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90CCD8-8A41-4E2E-93B6-47F865C6A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3471" cy="3956610"/>
          </a:xfrm>
        </p:spPr>
        <p:txBody>
          <a:bodyPr>
            <a:normAutofit lnSpcReduction="10000"/>
          </a:bodyPr>
          <a:lstStyle/>
          <a:p>
            <a:r>
              <a:rPr lang="it-IT" dirty="0"/>
              <a:t>Forme di coprogettazione sono, in taluni contesti locali, in uso da molti anni</a:t>
            </a:r>
          </a:p>
          <a:p>
            <a:r>
              <a:rPr lang="it-IT" dirty="0"/>
              <a:t>In altri territori, anche molto vicini ai primi, risultano sconosciuti</a:t>
            </a:r>
          </a:p>
          <a:p>
            <a:r>
              <a:rPr lang="it-IT" dirty="0"/>
              <a:t>Non dare per scontate le conoscenze, anzi utilizzare la parte iniziale degli interventi ad orientare la classe chiarendo alcuni concetti di base su senso, finalità e fondamenti dell’amministrazione collaborativa</a:t>
            </a:r>
          </a:p>
          <a:p>
            <a:r>
              <a:rPr lang="it-IT" dirty="0"/>
              <a:t>In una docenza di primo livello (con persone che non hanno già fatto corsi specifici sul tema) utilizzare a questo fine un 25% - 30% del tempo, verificando via via che si procede la corretta comprensione degli argomenti</a:t>
            </a:r>
          </a:p>
        </p:txBody>
      </p:sp>
    </p:spTree>
    <p:extLst>
      <p:ext uri="{BB962C8B-B14F-4D97-AF65-F5344CB8AC3E}">
        <p14:creationId xmlns:p14="http://schemas.microsoft.com/office/powerpoint/2010/main" val="170437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51B975-D649-46E4-A771-BA4F7732D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Tra temi giuridici e sostanziali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FCE3E0-D864-4FF2-ADBE-476448AF0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È bene cercare, nel corso dell’intervento formativo, il giusto equilibrio tra tecnica giuridica e aspetti relativi agli elementi relazionali e sociali di uno strumento collaborativo</a:t>
            </a:r>
          </a:p>
          <a:p>
            <a:r>
              <a:rPr lang="it-IT" dirty="0"/>
              <a:t>Spesso gli interlocutori tendono a concentrarsi troppo sugli aspetti giuridici, tralasciando quelli sociali e relazionali, ma è un errore: anche una volta individuate le tecniche giuridiche adatte, il percorso sociale è tutto da costruire!</a:t>
            </a:r>
          </a:p>
        </p:txBody>
      </p:sp>
    </p:spTree>
    <p:extLst>
      <p:ext uri="{BB962C8B-B14F-4D97-AF65-F5344CB8AC3E}">
        <p14:creationId xmlns:p14="http://schemas.microsoft.com/office/powerpoint/2010/main" val="222317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1C572-4ABA-45D1-8AA4-68453B269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professionalità del formatore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975A4B-2E0A-42A4-97F6-B49BE3C1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8049"/>
            <a:ext cx="10901082" cy="4351338"/>
          </a:xfrm>
        </p:spPr>
        <p:txBody>
          <a:bodyPr>
            <a:normAutofit lnSpcReduction="10000"/>
          </a:bodyPr>
          <a:lstStyle/>
          <a:p>
            <a:r>
              <a:rPr lang="it-IT" dirty="0"/>
              <a:t>Se il gruppo in formazione è di terzo settore, il livello di competenze giuridiche necessario è di livello intermedio: bisogna maneggiare gli strumenti tecnici ma soprattutto coglierne la logica</a:t>
            </a:r>
          </a:p>
          <a:p>
            <a:r>
              <a:rPr lang="it-IT" dirty="0"/>
              <a:t>Se il gruppo in formazione è composto da dipendenti pubblici, in particolare personale amministrativo, segretari comunali, ecc. è importante che tra i formatori vi sia una persona con competenze legali specialistiche (avvocato amministrativista) ed esperienza sugli strumenti collaborativi</a:t>
            </a:r>
          </a:p>
          <a:p>
            <a:r>
              <a:rPr lang="it-IT" dirty="0"/>
              <a:t>È quindi opportuno in una proposta formativa equilibrare opportunamente le competenze di tipo giuridico e quelle relative alla gestione di relazioni e percorsi collaborativi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498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8D78B8-81A9-41B5-AEA9-DC8FC5F3E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Ciascuno ha bisogni diversi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49A8DA-F59F-47F8-A3FB-70702660C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Investite una parte del tempo a comprendere le esigenze degli allievi, che generalmente sono molto diverse tra amministratori locali, cooperatori sociali, volontari</a:t>
            </a:r>
          </a:p>
          <a:p>
            <a:r>
              <a:rPr lang="it-IT" dirty="0"/>
              <a:t>Anche all’interno di queste categorie possono esserci livelli di competenza molto diversi e possono esservi o meno competenze sul tema degli strumenti collaborativi</a:t>
            </a:r>
          </a:p>
          <a:p>
            <a:r>
              <a:rPr lang="it-IT" dirty="0"/>
              <a:t>Identificate bene il tipo di esperienze pregresse e di conoscenze per bilanciare la docenza tra 1) parte introduttiva, 2) analisi degli specifici strumenti collaborativi, 3) analisi di casi, 4) comunità di pratica</a:t>
            </a:r>
          </a:p>
        </p:txBody>
      </p:sp>
    </p:spTree>
    <p:extLst>
      <p:ext uri="{BB962C8B-B14F-4D97-AF65-F5344CB8AC3E}">
        <p14:creationId xmlns:p14="http://schemas.microsoft.com/office/powerpoint/2010/main" val="3024109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6CBB0D-7800-45BF-8253-7828F35EB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Ipotesi di percorso su più livelli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AEC2C-4D94-4193-8045-A899E7150E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077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C14A12-34B2-4672-8083-F2C461FB9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Primo livello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91A5CA-4AAB-4D81-AFC5-43CB51F0D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Durata: da 4 a 12 ore</a:t>
            </a:r>
          </a:p>
          <a:p>
            <a:r>
              <a:rPr lang="it-IT" dirty="0"/>
              <a:t>Obiettivo: collocare correttamente gli strumenti collaborativi rispetto a finalità e tratti distintivi con quelli competitivi, comprenderne opportunità e limiti di utilizzo</a:t>
            </a:r>
          </a:p>
        </p:txBody>
      </p:sp>
    </p:spTree>
    <p:extLst>
      <p:ext uri="{BB962C8B-B14F-4D97-AF65-F5344CB8AC3E}">
        <p14:creationId xmlns:p14="http://schemas.microsoft.com/office/powerpoint/2010/main" val="379929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345780-D704-40E7-91F8-CDAD7767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Secondo livello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E512FEF-B7ED-407E-BF12-092D45346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Incontri periodici di aggiornamento per dare conto delle novità normative</a:t>
            </a:r>
          </a:p>
          <a:p>
            <a:r>
              <a:rPr lang="it-IT" dirty="0"/>
              <a:t>Approfondimenti su taluni strumenti con analisi di casi</a:t>
            </a:r>
          </a:p>
          <a:p>
            <a:r>
              <a:rPr lang="it-IT" dirty="0"/>
              <a:t>Spazi di confronto tra operatori su esperienze di utilizzo di strumenti collaborativi</a:t>
            </a:r>
          </a:p>
        </p:txBody>
      </p:sp>
    </p:spTree>
    <p:extLst>
      <p:ext uri="{BB962C8B-B14F-4D97-AF65-F5344CB8AC3E}">
        <p14:creationId xmlns:p14="http://schemas.microsoft.com/office/powerpoint/2010/main" val="2452291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1290</Words>
  <Application>Microsoft Office PowerPoint</Application>
  <PresentationFormat>Widescreen</PresentationFormat>
  <Paragraphs>91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Trebuchet MS</vt:lpstr>
      <vt:lpstr>Tema di Office</vt:lpstr>
      <vt:lpstr>Presentazione standard di PowerPoint</vt:lpstr>
      <vt:lpstr>Aspetti generali</vt:lpstr>
      <vt:lpstr>È un tema nuovo: non dare nulla per scontato</vt:lpstr>
      <vt:lpstr>Tra temi giuridici e sostanziali</vt:lpstr>
      <vt:lpstr>La professionalità del formatore</vt:lpstr>
      <vt:lpstr>Ciascuno ha bisogni diversi</vt:lpstr>
      <vt:lpstr>Ipotesi di percorso su più livelli</vt:lpstr>
      <vt:lpstr>Primo livello</vt:lpstr>
      <vt:lpstr>Secondo livello</vt:lpstr>
      <vt:lpstr>Successivamente…</vt:lpstr>
      <vt:lpstr>Come strutturare un modulo formativo di primo livello</vt:lpstr>
      <vt:lpstr>Come equilibrare la docenza</vt:lpstr>
      <vt:lpstr>Parte introduttiva (25%-30% nei moduli di I livello)</vt:lpstr>
      <vt:lpstr>Parte introduttiva: le differenze</vt:lpstr>
      <vt:lpstr>2) Analisi degli strumenti collaborativi (40%-50% nei moduli di primo livello)</vt:lpstr>
      <vt:lpstr>3) Analisi dei casi (0% - 30% in moduli di primo livello)</vt:lpstr>
      <vt:lpstr>Confronto tra operatori</vt:lpstr>
      <vt:lpstr>Problemi e obiezioni frequenti</vt:lpstr>
      <vt:lpstr>Le difficoltà della collaborazione (TS)</vt:lpstr>
      <vt:lpstr>Come rispondere</vt:lpstr>
      <vt:lpstr>Le difficoltà della collaborazione (EP)</vt:lpstr>
      <vt:lpstr>Come rispondere</vt:lpstr>
      <vt:lpstr>I temi più rilevanti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Coprogrammazione, coprogettazione e accreditamento</dc:title>
  <dc:creator>Gianfranco Marocchi</dc:creator>
  <cp:lastModifiedBy>Gianfranco Marocchi</cp:lastModifiedBy>
  <cp:revision>27</cp:revision>
  <dcterms:created xsi:type="dcterms:W3CDTF">2018-12-01T17:18:37Z</dcterms:created>
  <dcterms:modified xsi:type="dcterms:W3CDTF">2019-07-01T06:48:45Z</dcterms:modified>
</cp:coreProperties>
</file>